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6"/>
  </p:notesMasterIdLst>
  <p:sldIdLst>
    <p:sldId id="261" r:id="rId5"/>
    <p:sldId id="343" r:id="rId6"/>
    <p:sldId id="267" r:id="rId7"/>
    <p:sldId id="344" r:id="rId8"/>
    <p:sldId id="345" r:id="rId9"/>
    <p:sldId id="346" r:id="rId10"/>
    <p:sldId id="351" r:id="rId11"/>
    <p:sldId id="347" r:id="rId12"/>
    <p:sldId id="350" r:id="rId13"/>
    <p:sldId id="348" r:id="rId14"/>
    <p:sldId id="349"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81" autoAdjust="0"/>
    <p:restoredTop sz="94707" autoAdjust="0"/>
  </p:normalViewPr>
  <p:slideViewPr>
    <p:cSldViewPr>
      <p:cViewPr varScale="1">
        <p:scale>
          <a:sx n="74" d="100"/>
          <a:sy n="74" d="100"/>
        </p:scale>
        <p:origin x="-12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125B9E-3F0E-4AE2-BDF9-37289FA439CF}" type="doc">
      <dgm:prSet loTypeId="urn:microsoft.com/office/officeart/2005/8/layout/venn1" loCatId="relationship" qsTypeId="urn:microsoft.com/office/officeart/2005/8/quickstyle/simple1" qsCatId="simple" csTypeId="urn:microsoft.com/office/officeart/2005/8/colors/accent1_2" csCatId="accent1" phldr="1"/>
      <dgm:spPr/>
    </dgm:pt>
    <dgm:pt modelId="{E084EA6C-5C9A-4FCC-BEBE-EA28D4AEFC99}">
      <dgm:prSet/>
      <dgm:spPr/>
      <dgm:t>
        <a:bodyPr/>
        <a:lstStyle/>
        <a:p>
          <a:endParaRPr lang="en-GB"/>
        </a:p>
      </dgm:t>
    </dgm:pt>
    <dgm:pt modelId="{5A4D99B1-E15D-4498-831D-B6B135474AD3}" type="parTrans" cxnId="{0F94C625-6801-448B-8956-AB194BA59FD5}">
      <dgm:prSet/>
      <dgm:spPr/>
      <dgm:t>
        <a:bodyPr/>
        <a:lstStyle/>
        <a:p>
          <a:endParaRPr lang="en-GB"/>
        </a:p>
      </dgm:t>
    </dgm:pt>
    <dgm:pt modelId="{3C68C163-94B3-4BB0-A265-3C53C82AD1E9}" type="sibTrans" cxnId="{0F94C625-6801-448B-8956-AB194BA59FD5}">
      <dgm:prSet/>
      <dgm:spPr/>
      <dgm:t>
        <a:bodyPr/>
        <a:lstStyle/>
        <a:p>
          <a:endParaRPr lang="en-GB"/>
        </a:p>
      </dgm:t>
    </dgm:pt>
    <dgm:pt modelId="{86308593-36CB-439D-B235-9A773D2A2392}">
      <dgm:prSet/>
      <dgm:spPr/>
      <dgm:t>
        <a:bodyPr/>
        <a:lstStyle/>
        <a:p>
          <a:endParaRPr lang="en-GB"/>
        </a:p>
      </dgm:t>
    </dgm:pt>
    <dgm:pt modelId="{99C1CFC5-37A0-46A2-A880-00AB58EA5DE1}" type="parTrans" cxnId="{C944B43D-3811-46F4-8A4D-1929A65446CE}">
      <dgm:prSet/>
      <dgm:spPr/>
      <dgm:t>
        <a:bodyPr/>
        <a:lstStyle/>
        <a:p>
          <a:endParaRPr lang="en-GB"/>
        </a:p>
      </dgm:t>
    </dgm:pt>
    <dgm:pt modelId="{DE8F292A-420F-43E2-8BEF-8449D00E8A00}" type="sibTrans" cxnId="{C944B43D-3811-46F4-8A4D-1929A65446CE}">
      <dgm:prSet/>
      <dgm:spPr/>
      <dgm:t>
        <a:bodyPr/>
        <a:lstStyle/>
        <a:p>
          <a:endParaRPr lang="en-GB"/>
        </a:p>
      </dgm:t>
    </dgm:pt>
    <dgm:pt modelId="{3F85292B-43DF-4DD7-834A-70A559D51F89}">
      <dgm:prSet/>
      <dgm:spPr/>
      <dgm:t>
        <a:bodyPr/>
        <a:lstStyle/>
        <a:p>
          <a:endParaRPr lang="en-GB"/>
        </a:p>
      </dgm:t>
    </dgm:pt>
    <dgm:pt modelId="{58817E38-581A-4CDA-A531-5C981A155585}" type="parTrans" cxnId="{D28E99F2-F71D-4FBA-A81A-28854B37B7AA}">
      <dgm:prSet/>
      <dgm:spPr/>
      <dgm:t>
        <a:bodyPr/>
        <a:lstStyle/>
        <a:p>
          <a:endParaRPr lang="en-GB"/>
        </a:p>
      </dgm:t>
    </dgm:pt>
    <dgm:pt modelId="{21996117-F2EE-4999-9E3B-A86EA9182412}" type="sibTrans" cxnId="{D28E99F2-F71D-4FBA-A81A-28854B37B7AA}">
      <dgm:prSet/>
      <dgm:spPr/>
      <dgm:t>
        <a:bodyPr/>
        <a:lstStyle/>
        <a:p>
          <a:endParaRPr lang="en-GB"/>
        </a:p>
      </dgm:t>
    </dgm:pt>
    <dgm:pt modelId="{0891BF4D-7040-404C-9BFD-74C3F051816F}">
      <dgm:prSet/>
      <dgm:spPr/>
      <dgm:t>
        <a:bodyPr/>
        <a:lstStyle/>
        <a:p>
          <a:endParaRPr lang="en-GB"/>
        </a:p>
      </dgm:t>
    </dgm:pt>
    <dgm:pt modelId="{2EF33C72-1F03-4B62-B40B-1B11BAAA7369}" type="parTrans" cxnId="{224D052A-0FC0-43CA-A64F-9C0008022E80}">
      <dgm:prSet/>
      <dgm:spPr/>
      <dgm:t>
        <a:bodyPr/>
        <a:lstStyle/>
        <a:p>
          <a:endParaRPr lang="en-GB"/>
        </a:p>
      </dgm:t>
    </dgm:pt>
    <dgm:pt modelId="{37CD5961-FD26-46F5-9FEE-71398718E5D5}" type="sibTrans" cxnId="{224D052A-0FC0-43CA-A64F-9C0008022E80}">
      <dgm:prSet/>
      <dgm:spPr/>
      <dgm:t>
        <a:bodyPr/>
        <a:lstStyle/>
        <a:p>
          <a:endParaRPr lang="en-GB"/>
        </a:p>
      </dgm:t>
    </dgm:pt>
    <dgm:pt modelId="{9F727584-0AD4-4C57-A4FA-DB56CF5A22FF}">
      <dgm:prSet/>
      <dgm:spPr/>
      <dgm:t>
        <a:bodyPr/>
        <a:lstStyle/>
        <a:p>
          <a:endParaRPr lang="en-GB"/>
        </a:p>
      </dgm:t>
    </dgm:pt>
    <dgm:pt modelId="{DAEB5609-2732-4D9B-980E-4FFEAF602A21}" type="parTrans" cxnId="{5B3B88AA-4BC7-4808-B4C4-59526B6E8DB2}">
      <dgm:prSet/>
      <dgm:spPr/>
      <dgm:t>
        <a:bodyPr/>
        <a:lstStyle/>
        <a:p>
          <a:endParaRPr lang="en-GB"/>
        </a:p>
      </dgm:t>
    </dgm:pt>
    <dgm:pt modelId="{FA6F426D-0A47-4905-BA49-F9D17D1E46F2}" type="sibTrans" cxnId="{5B3B88AA-4BC7-4808-B4C4-59526B6E8DB2}">
      <dgm:prSet/>
      <dgm:spPr/>
      <dgm:t>
        <a:bodyPr/>
        <a:lstStyle/>
        <a:p>
          <a:endParaRPr lang="en-GB"/>
        </a:p>
      </dgm:t>
    </dgm:pt>
    <dgm:pt modelId="{99064DD8-A79C-4ED3-A057-CCDC2314DAE1}" type="pres">
      <dgm:prSet presAssocID="{F6125B9E-3F0E-4AE2-BDF9-37289FA439CF}" presName="compositeShape" presStyleCnt="0">
        <dgm:presLayoutVars>
          <dgm:chMax val="7"/>
          <dgm:dir/>
          <dgm:resizeHandles val="exact"/>
        </dgm:presLayoutVars>
      </dgm:prSet>
      <dgm:spPr/>
    </dgm:pt>
    <dgm:pt modelId="{EFD6A43D-206B-4E71-B5EE-3BC4E1375C08}" type="pres">
      <dgm:prSet presAssocID="{86308593-36CB-439D-B235-9A773D2A2392}" presName="circ1" presStyleLbl="vennNode1" presStyleIdx="0" presStyleCnt="5" custScaleX="158447" custScaleY="158447"/>
      <dgm:spPr>
        <a:ln>
          <a:noFill/>
        </a:ln>
      </dgm:spPr>
    </dgm:pt>
    <dgm:pt modelId="{E4A2AF27-F64C-44B1-A583-613229C276AD}" type="pres">
      <dgm:prSet presAssocID="{86308593-36CB-439D-B235-9A773D2A2392}" presName="circ1Tx" presStyleLbl="revTx" presStyleIdx="0" presStyleCnt="0">
        <dgm:presLayoutVars>
          <dgm:chMax val="0"/>
          <dgm:chPref val="0"/>
          <dgm:bulletEnabled val="1"/>
        </dgm:presLayoutVars>
      </dgm:prSet>
      <dgm:spPr/>
      <dgm:t>
        <a:bodyPr/>
        <a:lstStyle/>
        <a:p>
          <a:endParaRPr lang="en-GB"/>
        </a:p>
      </dgm:t>
    </dgm:pt>
    <dgm:pt modelId="{6290B683-4820-4390-A9E1-44CCD6DDA6D9}" type="pres">
      <dgm:prSet presAssocID="{3F85292B-43DF-4DD7-834A-70A559D51F89}" presName="circ2" presStyleLbl="vennNode1" presStyleIdx="1" presStyleCnt="5" custScaleX="158447" custScaleY="158447"/>
      <dgm:spPr>
        <a:ln>
          <a:noFill/>
        </a:ln>
      </dgm:spPr>
    </dgm:pt>
    <dgm:pt modelId="{7AD01220-0B99-4B22-9729-19FBC532271E}" type="pres">
      <dgm:prSet presAssocID="{3F85292B-43DF-4DD7-834A-70A559D51F89}" presName="circ2Tx" presStyleLbl="revTx" presStyleIdx="0" presStyleCnt="0">
        <dgm:presLayoutVars>
          <dgm:chMax val="0"/>
          <dgm:chPref val="0"/>
          <dgm:bulletEnabled val="1"/>
        </dgm:presLayoutVars>
      </dgm:prSet>
      <dgm:spPr/>
      <dgm:t>
        <a:bodyPr/>
        <a:lstStyle/>
        <a:p>
          <a:endParaRPr lang="en-GB"/>
        </a:p>
      </dgm:t>
    </dgm:pt>
    <dgm:pt modelId="{B5406BE0-7D24-4711-9A3C-3CD2C54030CA}" type="pres">
      <dgm:prSet presAssocID="{9F727584-0AD4-4C57-A4FA-DB56CF5A22FF}" presName="circ3" presStyleLbl="vennNode1" presStyleIdx="2" presStyleCnt="5" custScaleX="158447" custScaleY="158447"/>
      <dgm:spPr>
        <a:ln>
          <a:noFill/>
        </a:ln>
      </dgm:spPr>
    </dgm:pt>
    <dgm:pt modelId="{1B62CFD6-74D7-4D18-8648-E780F89E5307}" type="pres">
      <dgm:prSet presAssocID="{9F727584-0AD4-4C57-A4FA-DB56CF5A22FF}" presName="circ3Tx" presStyleLbl="revTx" presStyleIdx="0" presStyleCnt="0">
        <dgm:presLayoutVars>
          <dgm:chMax val="0"/>
          <dgm:chPref val="0"/>
          <dgm:bulletEnabled val="1"/>
        </dgm:presLayoutVars>
      </dgm:prSet>
      <dgm:spPr/>
      <dgm:t>
        <a:bodyPr/>
        <a:lstStyle/>
        <a:p>
          <a:endParaRPr lang="en-GB"/>
        </a:p>
      </dgm:t>
    </dgm:pt>
    <dgm:pt modelId="{8739CBD3-CEA5-49D9-A845-214CA9708CE0}" type="pres">
      <dgm:prSet presAssocID="{0891BF4D-7040-404C-9BFD-74C3F051816F}" presName="circ4" presStyleLbl="vennNode1" presStyleIdx="3" presStyleCnt="5" custScaleX="158447" custScaleY="158447"/>
      <dgm:spPr>
        <a:ln>
          <a:noFill/>
        </a:ln>
      </dgm:spPr>
    </dgm:pt>
    <dgm:pt modelId="{2563E5A2-83C7-4F0E-A14B-AE6D28EF39CC}" type="pres">
      <dgm:prSet presAssocID="{0891BF4D-7040-404C-9BFD-74C3F051816F}" presName="circ4Tx" presStyleLbl="revTx" presStyleIdx="0" presStyleCnt="0">
        <dgm:presLayoutVars>
          <dgm:chMax val="0"/>
          <dgm:chPref val="0"/>
          <dgm:bulletEnabled val="1"/>
        </dgm:presLayoutVars>
      </dgm:prSet>
      <dgm:spPr/>
      <dgm:t>
        <a:bodyPr/>
        <a:lstStyle/>
        <a:p>
          <a:endParaRPr lang="en-GB"/>
        </a:p>
      </dgm:t>
    </dgm:pt>
    <dgm:pt modelId="{287E5036-0183-443A-998B-E52D0165126C}" type="pres">
      <dgm:prSet presAssocID="{E084EA6C-5C9A-4FCC-BEBE-EA28D4AEFC99}" presName="circ5" presStyleLbl="vennNode1" presStyleIdx="4" presStyleCnt="5" custScaleX="158447" custScaleY="158447"/>
      <dgm:spPr>
        <a:ln>
          <a:noFill/>
        </a:ln>
      </dgm:spPr>
    </dgm:pt>
    <dgm:pt modelId="{5E9ED10D-DED8-44F9-B500-6C3B86277629}" type="pres">
      <dgm:prSet presAssocID="{E084EA6C-5C9A-4FCC-BEBE-EA28D4AEFC99}" presName="circ5Tx" presStyleLbl="revTx" presStyleIdx="0" presStyleCnt="0">
        <dgm:presLayoutVars>
          <dgm:chMax val="0"/>
          <dgm:chPref val="0"/>
          <dgm:bulletEnabled val="1"/>
        </dgm:presLayoutVars>
      </dgm:prSet>
      <dgm:spPr/>
      <dgm:t>
        <a:bodyPr/>
        <a:lstStyle/>
        <a:p>
          <a:endParaRPr lang="en-GB"/>
        </a:p>
      </dgm:t>
    </dgm:pt>
  </dgm:ptLst>
  <dgm:cxnLst>
    <dgm:cxn modelId="{CD4256AF-ECDD-4A3E-8A70-B85C87655C0C}" type="presOf" srcId="{0891BF4D-7040-404C-9BFD-74C3F051816F}" destId="{2563E5A2-83C7-4F0E-A14B-AE6D28EF39CC}" srcOrd="0" destOrd="0" presId="urn:microsoft.com/office/officeart/2005/8/layout/venn1"/>
    <dgm:cxn modelId="{5B3B88AA-4BC7-4808-B4C4-59526B6E8DB2}" srcId="{F6125B9E-3F0E-4AE2-BDF9-37289FA439CF}" destId="{9F727584-0AD4-4C57-A4FA-DB56CF5A22FF}" srcOrd="2" destOrd="0" parTransId="{DAEB5609-2732-4D9B-980E-4FFEAF602A21}" sibTransId="{FA6F426D-0A47-4905-BA49-F9D17D1E46F2}"/>
    <dgm:cxn modelId="{224D052A-0FC0-43CA-A64F-9C0008022E80}" srcId="{F6125B9E-3F0E-4AE2-BDF9-37289FA439CF}" destId="{0891BF4D-7040-404C-9BFD-74C3F051816F}" srcOrd="3" destOrd="0" parTransId="{2EF33C72-1F03-4B62-B40B-1B11BAAA7369}" sibTransId="{37CD5961-FD26-46F5-9FEE-71398718E5D5}"/>
    <dgm:cxn modelId="{0F94C625-6801-448B-8956-AB194BA59FD5}" srcId="{F6125B9E-3F0E-4AE2-BDF9-37289FA439CF}" destId="{E084EA6C-5C9A-4FCC-BEBE-EA28D4AEFC99}" srcOrd="4" destOrd="0" parTransId="{5A4D99B1-E15D-4498-831D-B6B135474AD3}" sibTransId="{3C68C163-94B3-4BB0-A265-3C53C82AD1E9}"/>
    <dgm:cxn modelId="{BCDB637A-8D38-41B9-B630-8EE792048049}" type="presOf" srcId="{3F85292B-43DF-4DD7-834A-70A559D51F89}" destId="{7AD01220-0B99-4B22-9729-19FBC532271E}" srcOrd="0" destOrd="0" presId="urn:microsoft.com/office/officeart/2005/8/layout/venn1"/>
    <dgm:cxn modelId="{D28E99F2-F71D-4FBA-A81A-28854B37B7AA}" srcId="{F6125B9E-3F0E-4AE2-BDF9-37289FA439CF}" destId="{3F85292B-43DF-4DD7-834A-70A559D51F89}" srcOrd="1" destOrd="0" parTransId="{58817E38-581A-4CDA-A531-5C981A155585}" sibTransId="{21996117-F2EE-4999-9E3B-A86EA9182412}"/>
    <dgm:cxn modelId="{E72D06CC-B883-4E6B-AE24-147876FD16DA}" type="presOf" srcId="{86308593-36CB-439D-B235-9A773D2A2392}" destId="{E4A2AF27-F64C-44B1-A583-613229C276AD}" srcOrd="0" destOrd="0" presId="urn:microsoft.com/office/officeart/2005/8/layout/venn1"/>
    <dgm:cxn modelId="{24AFEF60-2C8E-415B-B3CF-E7ACD80134FB}" type="presOf" srcId="{F6125B9E-3F0E-4AE2-BDF9-37289FA439CF}" destId="{99064DD8-A79C-4ED3-A057-CCDC2314DAE1}" srcOrd="0" destOrd="0" presId="urn:microsoft.com/office/officeart/2005/8/layout/venn1"/>
    <dgm:cxn modelId="{7EA4B942-FA46-48FD-9096-6EF19AA4CEB2}" type="presOf" srcId="{E084EA6C-5C9A-4FCC-BEBE-EA28D4AEFC99}" destId="{5E9ED10D-DED8-44F9-B500-6C3B86277629}" srcOrd="0" destOrd="0" presId="urn:microsoft.com/office/officeart/2005/8/layout/venn1"/>
    <dgm:cxn modelId="{EF491B4C-6B25-4A57-BCAC-C1558547A067}" type="presOf" srcId="{9F727584-0AD4-4C57-A4FA-DB56CF5A22FF}" destId="{1B62CFD6-74D7-4D18-8648-E780F89E5307}" srcOrd="0" destOrd="0" presId="urn:microsoft.com/office/officeart/2005/8/layout/venn1"/>
    <dgm:cxn modelId="{C944B43D-3811-46F4-8A4D-1929A65446CE}" srcId="{F6125B9E-3F0E-4AE2-BDF9-37289FA439CF}" destId="{86308593-36CB-439D-B235-9A773D2A2392}" srcOrd="0" destOrd="0" parTransId="{99C1CFC5-37A0-46A2-A880-00AB58EA5DE1}" sibTransId="{DE8F292A-420F-43E2-8BEF-8449D00E8A00}"/>
    <dgm:cxn modelId="{42244AE6-BA56-4929-BF6B-0067491D596D}" type="presParOf" srcId="{99064DD8-A79C-4ED3-A057-CCDC2314DAE1}" destId="{EFD6A43D-206B-4E71-B5EE-3BC4E1375C08}" srcOrd="0" destOrd="0" presId="urn:microsoft.com/office/officeart/2005/8/layout/venn1"/>
    <dgm:cxn modelId="{26831650-8BEF-4D31-AF95-2840C12C79E8}" type="presParOf" srcId="{99064DD8-A79C-4ED3-A057-CCDC2314DAE1}" destId="{E4A2AF27-F64C-44B1-A583-613229C276AD}" srcOrd="1" destOrd="0" presId="urn:microsoft.com/office/officeart/2005/8/layout/venn1"/>
    <dgm:cxn modelId="{7CC93666-CAFB-49BD-9E61-AAEA2017DC8C}" type="presParOf" srcId="{99064DD8-A79C-4ED3-A057-CCDC2314DAE1}" destId="{6290B683-4820-4390-A9E1-44CCD6DDA6D9}" srcOrd="2" destOrd="0" presId="urn:microsoft.com/office/officeart/2005/8/layout/venn1"/>
    <dgm:cxn modelId="{9661F2F4-7F9F-459D-8D62-5474EB4A4144}" type="presParOf" srcId="{99064DD8-A79C-4ED3-A057-CCDC2314DAE1}" destId="{7AD01220-0B99-4B22-9729-19FBC532271E}" srcOrd="3" destOrd="0" presId="urn:microsoft.com/office/officeart/2005/8/layout/venn1"/>
    <dgm:cxn modelId="{BD2D40F5-34F4-4997-B3E0-1F998BE3434D}" type="presParOf" srcId="{99064DD8-A79C-4ED3-A057-CCDC2314DAE1}" destId="{B5406BE0-7D24-4711-9A3C-3CD2C54030CA}" srcOrd="4" destOrd="0" presId="urn:microsoft.com/office/officeart/2005/8/layout/venn1"/>
    <dgm:cxn modelId="{8A893600-0FF6-4C4A-9E00-EB3B6F1890B4}" type="presParOf" srcId="{99064DD8-A79C-4ED3-A057-CCDC2314DAE1}" destId="{1B62CFD6-74D7-4D18-8648-E780F89E5307}" srcOrd="5" destOrd="0" presId="urn:microsoft.com/office/officeart/2005/8/layout/venn1"/>
    <dgm:cxn modelId="{7B918EBF-B602-4CD4-BA7A-B91469E5564E}" type="presParOf" srcId="{99064DD8-A79C-4ED3-A057-CCDC2314DAE1}" destId="{8739CBD3-CEA5-49D9-A845-214CA9708CE0}" srcOrd="6" destOrd="0" presId="urn:microsoft.com/office/officeart/2005/8/layout/venn1"/>
    <dgm:cxn modelId="{DBB9B303-50FE-4522-8821-68A7838234EC}" type="presParOf" srcId="{99064DD8-A79C-4ED3-A057-CCDC2314DAE1}" destId="{2563E5A2-83C7-4F0E-A14B-AE6D28EF39CC}" srcOrd="7" destOrd="0" presId="urn:microsoft.com/office/officeart/2005/8/layout/venn1"/>
    <dgm:cxn modelId="{838DCDFB-8EB0-4CF0-B93B-00250043F6C7}" type="presParOf" srcId="{99064DD8-A79C-4ED3-A057-CCDC2314DAE1}" destId="{287E5036-0183-443A-998B-E52D0165126C}" srcOrd="8" destOrd="0" presId="urn:microsoft.com/office/officeart/2005/8/layout/venn1"/>
    <dgm:cxn modelId="{74CEF08F-5010-4C89-8B03-1BA5A7F7CAEE}" type="presParOf" srcId="{99064DD8-A79C-4ED3-A057-CCDC2314DAE1}" destId="{5E9ED10D-DED8-44F9-B500-6C3B86277629}"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6A43D-206B-4E71-B5EE-3BC4E1375C08}">
      <dsp:nvSpPr>
        <dsp:cNvPr id="0" name=""/>
        <dsp:cNvSpPr/>
      </dsp:nvSpPr>
      <dsp:spPr>
        <a:xfrm>
          <a:off x="2581511" y="997821"/>
          <a:ext cx="3028476" cy="3028476"/>
        </a:xfrm>
        <a:prstGeom prst="ellipse">
          <a:avLst/>
        </a:prstGeom>
        <a:solidFill>
          <a:schemeClr val="accent1">
            <a:alpha val="5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sp>
    <dsp:sp modelId="{E4A2AF27-F64C-44B1-A583-613229C276AD}">
      <dsp:nvSpPr>
        <dsp:cNvPr id="0" name=""/>
        <dsp:cNvSpPr/>
      </dsp:nvSpPr>
      <dsp:spPr>
        <a:xfrm>
          <a:off x="2987166" y="0"/>
          <a:ext cx="2217166" cy="128333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GB" sz="6500" kern="1200"/>
        </a:p>
      </dsp:txBody>
      <dsp:txXfrm>
        <a:off x="2987166" y="0"/>
        <a:ext cx="2217166" cy="1283335"/>
      </dsp:txXfrm>
    </dsp:sp>
    <dsp:sp modelId="{6290B683-4820-4390-A9E1-44CCD6DDA6D9}">
      <dsp:nvSpPr>
        <dsp:cNvPr id="0" name=""/>
        <dsp:cNvSpPr/>
      </dsp:nvSpPr>
      <dsp:spPr>
        <a:xfrm>
          <a:off x="3308589" y="1525900"/>
          <a:ext cx="3028476" cy="3028476"/>
        </a:xfrm>
        <a:prstGeom prst="ellipse">
          <a:avLst/>
        </a:prstGeom>
        <a:solidFill>
          <a:schemeClr val="accent1">
            <a:alpha val="5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sp>
    <dsp:sp modelId="{7AD01220-0B99-4B22-9729-19FBC532271E}">
      <dsp:nvSpPr>
        <dsp:cNvPr id="0" name=""/>
        <dsp:cNvSpPr/>
      </dsp:nvSpPr>
      <dsp:spPr>
        <a:xfrm>
          <a:off x="5930645" y="1692910"/>
          <a:ext cx="1987804" cy="13925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GB" sz="6500" kern="1200"/>
        </a:p>
      </dsp:txBody>
      <dsp:txXfrm>
        <a:off x="5930645" y="1692910"/>
        <a:ext cx="1987804" cy="1392555"/>
      </dsp:txXfrm>
    </dsp:sp>
    <dsp:sp modelId="{B5406BE0-7D24-4711-9A3C-3CD2C54030CA}">
      <dsp:nvSpPr>
        <dsp:cNvPr id="0" name=""/>
        <dsp:cNvSpPr/>
      </dsp:nvSpPr>
      <dsp:spPr>
        <a:xfrm>
          <a:off x="3031061" y="2381092"/>
          <a:ext cx="3028476" cy="3028476"/>
        </a:xfrm>
        <a:prstGeom prst="ellipse">
          <a:avLst/>
        </a:prstGeom>
        <a:solidFill>
          <a:schemeClr val="accent1">
            <a:alpha val="5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sp>
    <dsp:sp modelId="{1B62CFD6-74D7-4D18-8648-E780F89E5307}">
      <dsp:nvSpPr>
        <dsp:cNvPr id="0" name=""/>
        <dsp:cNvSpPr/>
      </dsp:nvSpPr>
      <dsp:spPr>
        <a:xfrm>
          <a:off x="5624830" y="4068445"/>
          <a:ext cx="1987804" cy="13925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GB" sz="6500" kern="1200"/>
        </a:p>
      </dsp:txBody>
      <dsp:txXfrm>
        <a:off x="5624830" y="4068445"/>
        <a:ext cx="1987804" cy="1392555"/>
      </dsp:txXfrm>
    </dsp:sp>
    <dsp:sp modelId="{8739CBD3-CEA5-49D9-A845-214CA9708CE0}">
      <dsp:nvSpPr>
        <dsp:cNvPr id="0" name=""/>
        <dsp:cNvSpPr/>
      </dsp:nvSpPr>
      <dsp:spPr>
        <a:xfrm>
          <a:off x="2131962" y="2381092"/>
          <a:ext cx="3028476" cy="3028476"/>
        </a:xfrm>
        <a:prstGeom prst="ellipse">
          <a:avLst/>
        </a:prstGeom>
        <a:solidFill>
          <a:schemeClr val="accent1">
            <a:alpha val="5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sp>
    <dsp:sp modelId="{2563E5A2-83C7-4F0E-A14B-AE6D28EF39CC}">
      <dsp:nvSpPr>
        <dsp:cNvPr id="0" name=""/>
        <dsp:cNvSpPr/>
      </dsp:nvSpPr>
      <dsp:spPr>
        <a:xfrm>
          <a:off x="578865" y="4068445"/>
          <a:ext cx="1987804" cy="13925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GB" sz="6500" kern="1200"/>
        </a:p>
      </dsp:txBody>
      <dsp:txXfrm>
        <a:off x="578865" y="4068445"/>
        <a:ext cx="1987804" cy="1392555"/>
      </dsp:txXfrm>
    </dsp:sp>
    <dsp:sp modelId="{287E5036-0183-443A-998B-E52D0165126C}">
      <dsp:nvSpPr>
        <dsp:cNvPr id="0" name=""/>
        <dsp:cNvSpPr/>
      </dsp:nvSpPr>
      <dsp:spPr>
        <a:xfrm>
          <a:off x="1854434" y="1525900"/>
          <a:ext cx="3028476" cy="3028476"/>
        </a:xfrm>
        <a:prstGeom prst="ellipse">
          <a:avLst/>
        </a:prstGeom>
        <a:solidFill>
          <a:schemeClr val="accent1">
            <a:alpha val="5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sp>
    <dsp:sp modelId="{5E9ED10D-DED8-44F9-B500-6C3B86277629}">
      <dsp:nvSpPr>
        <dsp:cNvPr id="0" name=""/>
        <dsp:cNvSpPr/>
      </dsp:nvSpPr>
      <dsp:spPr>
        <a:xfrm>
          <a:off x="273049" y="1692910"/>
          <a:ext cx="1987804" cy="13925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GB" sz="6500" kern="1200"/>
        </a:p>
      </dsp:txBody>
      <dsp:txXfrm>
        <a:off x="273049" y="1692910"/>
        <a:ext cx="1987804" cy="139255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9/26/2017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628775"/>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pic>
        <p:nvPicPr>
          <p:cNvPr id="6" name="Picture 7" descr="PHE_3268_SML_AW.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39750" y="333375"/>
            <a:ext cx="1260475" cy="782638"/>
          </a:xfrm>
          <a:prstGeom prst="rect">
            <a:avLst/>
          </a:prstGeom>
          <a:noFill/>
          <a:ln w="9525">
            <a:noFill/>
            <a:miter lim="800000"/>
            <a:headEnd/>
            <a:tailEnd/>
          </a:ln>
        </p:spPr>
      </p:pic>
      <p:sp>
        <p:nvSpPr>
          <p:cNvPr id="2" name="Title 1"/>
          <p:cNvSpPr>
            <a:spLocks noGrp="1"/>
          </p:cNvSpPr>
          <p:nvPr>
            <p:ph type="ctrTitle"/>
          </p:nvPr>
        </p:nvSpPr>
        <p:spPr>
          <a:xfrm>
            <a:off x="558000" y="2132856"/>
            <a:ext cx="7633648" cy="2084543"/>
          </a:xfrm>
          <a:ln>
            <a:noFill/>
          </a:ln>
        </p:spPr>
        <p:txBody>
          <a:bodyPr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pic>
        <p:nvPicPr>
          <p:cNvPr id="4" name="Picture 7" descr="PHE_3268_SML_AW.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39750" y="333375"/>
            <a:ext cx="1260475" cy="782638"/>
          </a:xfrm>
          <a:prstGeom prst="rect">
            <a:avLst/>
          </a:prstGeom>
          <a:noFill/>
          <a:ln w="9525">
            <a:noFill/>
            <a:miter lim="800000"/>
            <a:headEnd/>
            <a:tailEnd/>
          </a:ln>
        </p:spPr>
      </p:pic>
      <p:sp>
        <p:nvSpPr>
          <p:cNvPr id="2" name="Title 1"/>
          <p:cNvSpPr>
            <a:spLocks noGrp="1"/>
          </p:cNvSpPr>
          <p:nvPr>
            <p:ph type="title"/>
          </p:nvPr>
        </p:nvSpPr>
        <p:spPr>
          <a:xfrm>
            <a:off x="558000" y="1368000"/>
            <a:ext cx="8028000" cy="648072"/>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2088000"/>
            <a:ext cx="8028000" cy="4064455"/>
          </a:xfrm>
        </p:spPr>
        <p:txBody>
          <a:bodyPr/>
          <a:lstStyle>
            <a:lvl1pPr>
              <a:spcBef>
                <a:spcPts val="1200"/>
              </a:spcBef>
              <a:defRPr sz="1800" b="0">
                <a:solidFill>
                  <a:schemeClr val="tx1"/>
                </a:solidFill>
              </a:defRPr>
            </a:lvl1pPr>
          </a:lstStyle>
          <a:p>
            <a:pPr lvl="0"/>
            <a:r>
              <a:rPr lang="en-US" dirty="0" smtClean="0"/>
              <a:t>Click to edit Master text styles</a:t>
            </a:r>
          </a:p>
          <a:p>
            <a:pPr lvl="1"/>
            <a:r>
              <a:rPr lang="en-US" dirty="0" smtClean="0"/>
              <a:t>Second level</a:t>
            </a:r>
          </a:p>
          <a:p>
            <a:pPr lvl="3"/>
            <a:r>
              <a:rPr lang="en-US" dirty="0" smtClean="0"/>
              <a:t>Third level</a:t>
            </a:r>
          </a:p>
          <a:p>
            <a:pPr lvl="4"/>
            <a:r>
              <a:rPr lang="en-US" dirty="0" smtClean="0"/>
              <a:t>Fourth level</a:t>
            </a:r>
          </a:p>
          <a:p>
            <a:pPr lvl="5"/>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1 line) and Two Col Content">
    <p:spTree>
      <p:nvGrpSpPr>
        <p:cNvPr id="1" name=""/>
        <p:cNvGrpSpPr/>
        <p:nvPr/>
      </p:nvGrpSpPr>
      <p:grpSpPr>
        <a:xfrm>
          <a:off x="0" y="0"/>
          <a:ext cx="0" cy="0"/>
          <a:chOff x="0" y="0"/>
          <a:chExt cx="0" cy="0"/>
        </a:xfrm>
      </p:grpSpPr>
      <p:pic>
        <p:nvPicPr>
          <p:cNvPr id="5" name="Picture 7" descr="PHE_3268_SML_AW.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39750" y="333375"/>
            <a:ext cx="1260475" cy="782638"/>
          </a:xfrm>
          <a:prstGeom prst="rect">
            <a:avLst/>
          </a:prstGeom>
          <a:noFill/>
          <a:ln w="9525">
            <a:noFill/>
            <a:miter lim="800000"/>
            <a:headEnd/>
            <a:tailEnd/>
          </a:ln>
        </p:spPr>
      </p:pic>
      <p:sp>
        <p:nvSpPr>
          <p:cNvPr id="2" name="Title 1"/>
          <p:cNvSpPr>
            <a:spLocks noGrp="1"/>
          </p:cNvSpPr>
          <p:nvPr>
            <p:ph type="title"/>
          </p:nvPr>
        </p:nvSpPr>
        <p:spPr>
          <a:xfrm>
            <a:off x="558000" y="1368000"/>
            <a:ext cx="8028000" cy="648000"/>
          </a:xfrm>
        </p:spPr>
        <p:txBody>
          <a:bodyPr anchor="t" anchorCtr="0"/>
          <a:lstStyle/>
          <a:p>
            <a:r>
              <a:rPr lang="en-US" dirty="0" smtClean="0"/>
              <a:t>Click to edit Master title style</a:t>
            </a:r>
            <a:endParaRPr lang="en-US" dirty="0"/>
          </a:p>
        </p:txBody>
      </p:sp>
      <p:sp>
        <p:nvSpPr>
          <p:cNvPr id="3" name="Content Placeholder 2"/>
          <p:cNvSpPr>
            <a:spLocks noGrp="1"/>
          </p:cNvSpPr>
          <p:nvPr>
            <p:ph sz="half" idx="1"/>
          </p:nvPr>
        </p:nvSpPr>
        <p:spPr>
          <a:xfrm>
            <a:off x="558000" y="2088000"/>
            <a:ext cx="3924000" cy="4068000"/>
          </a:xfrm>
        </p:spPr>
        <p:txBody>
          <a:bodyPr/>
          <a:lstStyle>
            <a:lvl1pPr>
              <a:defRPr sz="1800" baseline="0"/>
            </a:lvl1pPr>
            <a:lvl2pPr>
              <a:defRPr sz="1800"/>
            </a:lvl2pPr>
            <a:lvl3pPr>
              <a:defRPr sz="1800"/>
            </a:lvl3pPr>
            <a:lvl4pPr>
              <a:defRPr sz="1600"/>
            </a:lvl4pPr>
            <a:lvl5pPr>
              <a:defRPr sz="1600"/>
            </a:lvl5pPr>
            <a:lvl6pPr>
              <a:defRPr sz="14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3"/>
            <a:r>
              <a:rPr lang="en-US" dirty="0" smtClean="0"/>
              <a:t>Third level</a:t>
            </a:r>
          </a:p>
          <a:p>
            <a:pPr lvl="4"/>
            <a:r>
              <a:rPr lang="en-US" dirty="0" smtClean="0"/>
              <a:t>Fourth level</a:t>
            </a:r>
          </a:p>
          <a:p>
            <a:pPr lvl="5"/>
            <a:r>
              <a:rPr lang="en-US" dirty="0" smtClean="0"/>
              <a:t>Fifth level</a:t>
            </a:r>
            <a:endParaRPr lang="en-US" dirty="0"/>
          </a:p>
        </p:txBody>
      </p:sp>
      <p:sp>
        <p:nvSpPr>
          <p:cNvPr id="4" name="Content Placeholder 3"/>
          <p:cNvSpPr>
            <a:spLocks noGrp="1"/>
          </p:cNvSpPr>
          <p:nvPr>
            <p:ph sz="half" idx="2"/>
          </p:nvPr>
        </p:nvSpPr>
        <p:spPr>
          <a:xfrm>
            <a:off x="4662000" y="2088000"/>
            <a:ext cx="3924000" cy="4068000"/>
          </a:xfrm>
        </p:spPr>
        <p:txBody>
          <a:bodyPr/>
          <a:lstStyle>
            <a:lvl1pPr>
              <a:defRPr sz="1800" baseline="0"/>
            </a:lvl1pPr>
            <a:lvl2pPr>
              <a:defRPr sz="1800"/>
            </a:lvl2pPr>
            <a:lvl3pPr>
              <a:defRPr sz="1800"/>
            </a:lvl3pPr>
            <a:lvl4pPr>
              <a:defRPr sz="1600"/>
            </a:lvl4pPr>
            <a:lvl5pPr>
              <a:defRPr sz="1600"/>
            </a:lvl5pPr>
            <a:lvl6pPr>
              <a:defRPr sz="14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3"/>
            <a:r>
              <a:rPr lang="en-US" dirty="0" smtClean="0"/>
              <a:t>Third level</a:t>
            </a:r>
          </a:p>
          <a:p>
            <a:pPr lvl="4"/>
            <a:r>
              <a:rPr lang="en-US" dirty="0" smtClean="0"/>
              <a:t>Fourth level</a:t>
            </a:r>
          </a:p>
          <a:p>
            <a:pPr lvl="5"/>
            <a:r>
              <a:rPr lang="en-US" dirty="0" smtClean="0"/>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pic>
        <p:nvPicPr>
          <p:cNvPr id="4" name="Picture 7" descr="PHE_3268_SML_AW.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39750" y="333375"/>
            <a:ext cx="1260475" cy="782638"/>
          </a:xfrm>
          <a:prstGeom prst="rect">
            <a:avLst/>
          </a:prstGeom>
          <a:noFill/>
          <a:ln w="9525">
            <a:noFill/>
            <a:miter lim="800000"/>
            <a:headEnd/>
            <a:tailEnd/>
          </a:ln>
        </p:spPr>
      </p:pic>
      <p:sp>
        <p:nvSpPr>
          <p:cNvPr id="5" name="Slide Number Placeholder 5"/>
          <p:cNvSpPr>
            <a:spLocks noGrp="1"/>
          </p:cNvSpPr>
          <p:nvPr>
            <p:ph type="sldNum"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userDrawn="1"/>
        </p:nvSpPr>
        <p:spPr>
          <a:xfrm>
            <a:off x="0" y="1628775"/>
            <a:ext cx="9144000" cy="1444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6" name="Picture 9" descr="PHE_3268_SML_AW.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39750" y="333375"/>
            <a:ext cx="1260475" cy="782638"/>
          </a:xfrm>
          <a:prstGeom prst="rect">
            <a:avLst/>
          </a:prstGeom>
          <a:noFill/>
          <a:ln w="9525">
            <a:noFill/>
            <a:miter lim="800000"/>
            <a:headEnd/>
            <a:tailEnd/>
          </a:ln>
        </p:spPr>
      </p:pic>
      <p:sp>
        <p:nvSpPr>
          <p:cNvPr id="3" name="Text Placeholder 2"/>
          <p:cNvSpPr>
            <a:spLocks noGrp="1"/>
          </p:cNvSpPr>
          <p:nvPr>
            <p:ph type="body" idx="1"/>
          </p:nvPr>
        </p:nvSpPr>
        <p:spPr>
          <a:xfrm>
            <a:off x="558000" y="1800000"/>
            <a:ext cx="8028000" cy="4377600"/>
          </a:xfrm>
        </p:spPr>
        <p:txBody>
          <a:bodyPr/>
          <a:lstStyle>
            <a:lvl1pPr marL="0" indent="0">
              <a:buNone/>
              <a:defRPr sz="36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Slide Number Placeholder 5"/>
          <p:cNvSpPr>
            <a:spLocks noGrp="1"/>
          </p:cNvSpPr>
          <p:nvPr>
            <p:ph type="sldNum" sz="quarter" idx="10"/>
          </p:nvPr>
        </p:nvSpPr>
        <p:spPr>
          <a:noFill/>
        </p:spPr>
        <p:txBody>
          <a:bodyPr/>
          <a:lstStyle>
            <a:lvl1pPr>
              <a:defRPr/>
            </a:lvl1pPr>
          </a:lstStyle>
          <a:p>
            <a:pPr>
              <a:defRPr/>
            </a:pPr>
            <a:r>
              <a:rPr lang="en-US" dirty="0" smtClean="0"/>
              <a:t>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a:t>
            </a:r>
            <a:r>
              <a:rPr lang="en-US" dirty="0" smtClean="0"/>
              <a:t>level</a:t>
            </a:r>
          </a:p>
          <a:p>
            <a:pPr lvl="4"/>
            <a:r>
              <a:rPr lang="en-US" dirty="0" smtClean="0"/>
              <a:t>Fourth </a:t>
            </a:r>
            <a:r>
              <a:rPr lang="en-US" dirty="0"/>
              <a:t>level</a:t>
            </a:r>
          </a:p>
          <a:p>
            <a:pPr lvl="5"/>
            <a:r>
              <a:rPr lang="en-US" dirty="0" smtClean="0"/>
              <a:t>Fifth </a:t>
            </a:r>
            <a:r>
              <a:rPr lang="en-US" dirty="0"/>
              <a:t>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smtClean="0"/>
              <a:t>   </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7" r:id="rId3"/>
    <p:sldLayoutId id="2147483759" r:id="rId4"/>
    <p:sldLayoutId id="2147483761" r:id="rId5"/>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800" b="1" dirty="0" smtClean="0"/>
              <a:t>South West Clinical Senate Council Meeting</a:t>
            </a:r>
            <a:r>
              <a:rPr lang="en-GB" sz="2400" b="1" dirty="0" smtClean="0"/>
              <a:t/>
            </a:r>
            <a:br>
              <a:rPr lang="en-GB" sz="2400" b="1" dirty="0" smtClean="0"/>
            </a:br>
            <a:r>
              <a:rPr lang="en-GB" sz="2800" b="1" dirty="0" smtClean="0"/>
              <a:t/>
            </a:r>
            <a:br>
              <a:rPr lang="en-GB" sz="2800" b="1" dirty="0" smtClean="0"/>
            </a:br>
            <a:r>
              <a:rPr lang="en-GB" sz="2800" b="1" dirty="0" smtClean="0"/>
              <a:t>A Public and Patient </a:t>
            </a:r>
            <a:r>
              <a:rPr lang="en-GB" sz="2800" b="1" dirty="0"/>
              <a:t>P</a:t>
            </a:r>
            <a:r>
              <a:rPr lang="en-GB" sz="2800" b="1" dirty="0" smtClean="0"/>
              <a:t>erspective</a:t>
            </a:r>
            <a:r>
              <a:rPr lang="en-GB" dirty="0"/>
              <a:t/>
            </a:r>
            <a:br>
              <a:rPr lang="en-GB" dirty="0"/>
            </a:br>
            <a:endParaRPr lang="en-GB" dirty="0"/>
          </a:p>
        </p:txBody>
      </p:sp>
      <p:sp>
        <p:nvSpPr>
          <p:cNvPr id="3" name="Subtitle 2"/>
          <p:cNvSpPr>
            <a:spLocks noGrp="1"/>
          </p:cNvSpPr>
          <p:nvPr>
            <p:ph type="subTitle" idx="1"/>
          </p:nvPr>
        </p:nvSpPr>
        <p:spPr>
          <a:xfrm>
            <a:off x="558000" y="6021288"/>
            <a:ext cx="7633648" cy="504056"/>
          </a:xfrm>
        </p:spPr>
        <p:txBody>
          <a:bodyPr>
            <a:noAutofit/>
          </a:bodyPr>
          <a:lstStyle/>
          <a:p>
            <a:r>
              <a:rPr lang="en-GB" dirty="0" smtClean="0"/>
              <a:t>Russ Moody </a:t>
            </a:r>
          </a:p>
          <a:p>
            <a:r>
              <a:rPr lang="en-GB" sz="1600" b="1" dirty="0" smtClean="0"/>
              <a:t>Health &amp; Wellbeing Programme Lead</a:t>
            </a:r>
          </a:p>
          <a:p>
            <a:r>
              <a:rPr lang="en-GB" sz="1600" b="1" dirty="0" smtClean="0"/>
              <a:t>PHE South West</a:t>
            </a:r>
            <a:r>
              <a:rPr lang="en-GB" sz="1100" dirty="0"/>
              <a:t/>
            </a:r>
            <a:br>
              <a:rPr lang="en-GB" sz="1100" dirty="0"/>
            </a:br>
            <a:endParaRPr lang="en-GB" sz="1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99592" y="3789040"/>
            <a:ext cx="7920880" cy="64807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99592" y="2795634"/>
            <a:ext cx="7920880" cy="77738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0"/>
          </p:nvPr>
        </p:nvSpPr>
        <p:spPr/>
        <p:txBody>
          <a:bodyPr/>
          <a:lstStyle/>
          <a:p>
            <a:pPr>
              <a:defRPr/>
            </a:pPr>
            <a:r>
              <a:rPr lang="en-US" smtClean="0"/>
              <a:t>  </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1"/>
          <p:cNvSpPr txBox="1">
            <a:spLocks/>
          </p:cNvSpPr>
          <p:nvPr/>
        </p:nvSpPr>
        <p:spPr>
          <a:xfrm>
            <a:off x="418784" y="1196752"/>
            <a:ext cx="8028000" cy="648072"/>
          </a:xfrm>
          <a:prstGeom prst="rect">
            <a:avLst/>
          </a:prstGeom>
        </p:spPr>
        <p:txBody>
          <a:bodyPr/>
          <a:lst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dirty="0" smtClean="0"/>
              <a:t>Results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68032639"/>
              </p:ext>
            </p:extLst>
          </p:nvPr>
        </p:nvGraphicFramePr>
        <p:xfrm>
          <a:off x="539552" y="2492896"/>
          <a:ext cx="8352928" cy="2664296"/>
        </p:xfrm>
        <a:graphic>
          <a:graphicData uri="http://schemas.openxmlformats.org/drawingml/2006/table">
            <a:tbl>
              <a:tblPr firstRow="1" firstCol="1" bandRow="1"/>
              <a:tblGrid>
                <a:gridCol w="8352928"/>
              </a:tblGrid>
              <a:tr h="262571">
                <a:tc>
                  <a:txBody>
                    <a:bodyPr/>
                    <a:lstStyle/>
                    <a:p>
                      <a:pPr>
                        <a:lnSpc>
                          <a:spcPct val="115000"/>
                        </a:lnSpc>
                        <a:spcAft>
                          <a:spcPts val="0"/>
                        </a:spcAft>
                      </a:pPr>
                      <a:r>
                        <a:rPr lang="en-GB" sz="1600" b="1" dirty="0">
                          <a:effectLst/>
                          <a:latin typeface="Arial"/>
                          <a:ea typeface="Calibri"/>
                          <a:cs typeface="Times New Roman"/>
                        </a:rPr>
                        <a:t>How do hospitals communicate with you?</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401725">
                <a:tc>
                  <a:txBody>
                    <a:bodyPr/>
                    <a:lstStyle/>
                    <a:p>
                      <a:pPr marL="342900" lvl="0" indent="-342900">
                        <a:lnSpc>
                          <a:spcPct val="115000"/>
                        </a:lnSpc>
                        <a:spcAft>
                          <a:spcPts val="0"/>
                        </a:spcAft>
                        <a:buFont typeface="Wingdings"/>
                        <a:buChar char=""/>
                      </a:pPr>
                      <a:r>
                        <a:rPr lang="en-GB" sz="1200" dirty="0">
                          <a:effectLst/>
                          <a:latin typeface="Arial"/>
                          <a:ea typeface="Calibri"/>
                          <a:cs typeface="Times New Roman"/>
                        </a:rPr>
                        <a:t>The group generally felt that, whilst all had seen smokefree signage, hospitals were not as  effective as they could be at promoting a smokefree environment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It was suggested that care pathways and the way these pathways communicate with patients (such as appointment letters) should be more explicit about smokefree in advance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Staff should play a stronger role in approaching smokefree policy breaches, and be equipped and prepared to do so</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The group were informed about the use of </a:t>
                      </a:r>
                      <a:r>
                        <a:rPr lang="en-GB" sz="1200" dirty="0" err="1" smtClean="0">
                          <a:effectLst/>
                          <a:latin typeface="Arial"/>
                          <a:ea typeface="Calibri"/>
                          <a:cs typeface="Times New Roman"/>
                        </a:rPr>
                        <a:t>tannoy’s</a:t>
                      </a:r>
                      <a:r>
                        <a:rPr lang="en-GB" sz="1200" dirty="0" smtClean="0">
                          <a:effectLst/>
                          <a:latin typeface="Arial"/>
                          <a:ea typeface="Calibri"/>
                          <a:cs typeface="Times New Roman"/>
                        </a:rPr>
                        <a:t> </a:t>
                      </a:r>
                      <a:r>
                        <a:rPr lang="en-GB" sz="1200" dirty="0">
                          <a:effectLst/>
                          <a:latin typeface="Arial"/>
                          <a:ea typeface="Calibri"/>
                          <a:cs typeface="Times New Roman"/>
                        </a:rPr>
                        <a:t>at Musgrove and </a:t>
                      </a:r>
                      <a:r>
                        <a:rPr lang="en-GB" sz="1200" dirty="0" err="1">
                          <a:effectLst/>
                          <a:latin typeface="Arial"/>
                          <a:ea typeface="Calibri"/>
                          <a:cs typeface="Times New Roman"/>
                        </a:rPr>
                        <a:t>Derriford</a:t>
                      </a:r>
                      <a:r>
                        <a:rPr lang="en-GB" sz="1200" dirty="0">
                          <a:effectLst/>
                          <a:latin typeface="Arial"/>
                          <a:ea typeface="Calibri"/>
                          <a:cs typeface="Times New Roman"/>
                        </a:rPr>
                        <a:t>, which play a recording of a child’s voice asking people to please stop smoking. There was unanimous support for this, and a strong feeling that this would be a very effective method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The group were supportive of a mixture of ‘carrots and sticks’ in communicating smokefree policy – a blend of posters and fines, as well as a blend of tone with both ‘supportive’ and ‘guilt inducing’ messages. In the run-up to entirely smokefree hospitals there should be a public advertising campaign with a date for going live</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64738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28648" y="4653136"/>
            <a:ext cx="7891823" cy="43204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99592" y="4077072"/>
            <a:ext cx="7920880" cy="3600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898628" y="3140968"/>
            <a:ext cx="7921844" cy="64807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99592" y="2780928"/>
            <a:ext cx="7920880" cy="3600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0"/>
          </p:nvPr>
        </p:nvSpPr>
        <p:spPr/>
        <p:txBody>
          <a:bodyPr/>
          <a:lstStyle/>
          <a:p>
            <a:pPr>
              <a:defRPr/>
            </a:pPr>
            <a:r>
              <a:rPr lang="en-US" smtClean="0"/>
              <a:t>  </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1"/>
          <p:cNvSpPr txBox="1">
            <a:spLocks/>
          </p:cNvSpPr>
          <p:nvPr/>
        </p:nvSpPr>
        <p:spPr>
          <a:xfrm>
            <a:off x="418784" y="1196752"/>
            <a:ext cx="8028000" cy="648072"/>
          </a:xfrm>
          <a:prstGeom prst="rect">
            <a:avLst/>
          </a:prstGeom>
        </p:spPr>
        <p:txBody>
          <a:bodyPr/>
          <a:lst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dirty="0" smtClean="0"/>
              <a:t>Results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922114835"/>
              </p:ext>
            </p:extLst>
          </p:nvPr>
        </p:nvGraphicFramePr>
        <p:xfrm>
          <a:off x="539552" y="2492896"/>
          <a:ext cx="8352928" cy="2736304"/>
        </p:xfrm>
        <a:graphic>
          <a:graphicData uri="http://schemas.openxmlformats.org/drawingml/2006/table">
            <a:tbl>
              <a:tblPr firstRow="1" firstCol="1" bandRow="1"/>
              <a:tblGrid>
                <a:gridCol w="8352928"/>
              </a:tblGrid>
              <a:tr h="262571">
                <a:tc>
                  <a:txBody>
                    <a:bodyPr/>
                    <a:lstStyle/>
                    <a:p>
                      <a:pPr>
                        <a:lnSpc>
                          <a:spcPct val="115000"/>
                        </a:lnSpc>
                        <a:spcAft>
                          <a:spcPts val="0"/>
                        </a:spcAft>
                      </a:pPr>
                      <a:r>
                        <a:rPr lang="en-GB" sz="1600" b="1" dirty="0">
                          <a:effectLst/>
                          <a:latin typeface="Arial"/>
                          <a:ea typeface="Calibri"/>
                          <a:cs typeface="Times New Roman"/>
                        </a:rPr>
                        <a:t>Tackling barriers to smoking – what promotes smoking?</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473733">
                <a:tc>
                  <a:txBody>
                    <a:bodyPr/>
                    <a:lstStyle/>
                    <a:p>
                      <a:pPr marL="342900" lvl="0" indent="-342900">
                        <a:lnSpc>
                          <a:spcPct val="115000"/>
                        </a:lnSpc>
                        <a:spcAft>
                          <a:spcPts val="0"/>
                        </a:spcAft>
                        <a:buFont typeface="Wingdings"/>
                        <a:buChar char=""/>
                      </a:pPr>
                      <a:r>
                        <a:rPr lang="en-GB" sz="1200" dirty="0">
                          <a:effectLst/>
                          <a:latin typeface="Arial"/>
                          <a:ea typeface="Calibri"/>
                          <a:cs typeface="Times New Roman"/>
                        </a:rPr>
                        <a:t>The group felt strongly that nurses and doctors smoking does not give the right message and challenged PHE/the NHS to ‘raise the bar’ in terms of enforcement, practice and behaviour of hospital staff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Not smoking on site should form part of hospital staff job descriptions and contracts and there should be penalties for staff found to be smoking on site. It was felt that even off site hospital staff should be careful about smoking whilst wearing uniform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The group were sympathetic to the long hours and short breaks offered to hospital staff, and the difficulty this causes if they are addicted to smoking. They felt that staff be offered a range of support to go smokefree on shift, including free advice, counselling and medication, a dedicated room for someone to meditate/relax, a helpline, buddy system and other holistic approaches such as support groups or choirs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The group recognised the importance of leadership and in particular nurses as ‘key leaders’, noting the expectation of high standards of practice and the fact that this is powerful in encouraging staff not to smoke</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64738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  </a:t>
            </a:r>
            <a:endParaRPr lang="en-US" dirty="0"/>
          </a:p>
        </p:txBody>
      </p:sp>
      <p:graphicFrame>
        <p:nvGraphicFramePr>
          <p:cNvPr id="3" name="Diagram 2"/>
          <p:cNvGraphicFramePr/>
          <p:nvPr>
            <p:extLst>
              <p:ext uri="{D42A27DB-BD31-4B8C-83A1-F6EECF244321}">
                <p14:modId xmlns:p14="http://schemas.microsoft.com/office/powerpoint/2010/main" val="203655144"/>
              </p:ext>
            </p:extLst>
          </p:nvPr>
        </p:nvGraphicFramePr>
        <p:xfrm>
          <a:off x="917004" y="332656"/>
          <a:ext cx="81915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268009" y="3284984"/>
            <a:ext cx="1511952" cy="523220"/>
          </a:xfrm>
          <a:prstGeom prst="rect">
            <a:avLst/>
          </a:prstGeom>
          <a:noFill/>
        </p:spPr>
        <p:txBody>
          <a:bodyPr wrap="none" rtlCol="0">
            <a:spAutoFit/>
          </a:bodyPr>
          <a:lstStyle/>
          <a:p>
            <a:pPr algn="ctr"/>
            <a:r>
              <a:rPr lang="en-GB" sz="1800" b="1" dirty="0" smtClean="0">
                <a:solidFill>
                  <a:schemeClr val="bg1"/>
                </a:solidFill>
              </a:rPr>
              <a:t>Evaluation</a:t>
            </a:r>
            <a:endParaRPr lang="en-GB" sz="1000" b="1" dirty="0" smtClean="0">
              <a:solidFill>
                <a:schemeClr val="bg1"/>
              </a:solidFill>
            </a:endParaRPr>
          </a:p>
          <a:p>
            <a:pPr algn="ctr"/>
            <a:r>
              <a:rPr lang="en-GB" sz="1000" dirty="0" smtClean="0">
                <a:solidFill>
                  <a:schemeClr val="bg1"/>
                </a:solidFill>
              </a:rPr>
              <a:t>(what can we measure)</a:t>
            </a:r>
            <a:endParaRPr lang="en-GB" sz="1000" dirty="0">
              <a:solidFill>
                <a:schemeClr val="bg1"/>
              </a:solidFill>
            </a:endParaRPr>
          </a:p>
        </p:txBody>
      </p:sp>
      <p:sp>
        <p:nvSpPr>
          <p:cNvPr id="5" name="TextBox 4"/>
          <p:cNvSpPr txBox="1"/>
          <p:nvPr/>
        </p:nvSpPr>
        <p:spPr>
          <a:xfrm>
            <a:off x="4401058" y="692696"/>
            <a:ext cx="1245854" cy="461665"/>
          </a:xfrm>
          <a:prstGeom prst="rect">
            <a:avLst/>
          </a:prstGeom>
          <a:noFill/>
        </p:spPr>
        <p:txBody>
          <a:bodyPr wrap="none" rtlCol="0">
            <a:spAutoFit/>
          </a:bodyPr>
          <a:lstStyle/>
          <a:p>
            <a:r>
              <a:rPr lang="en-GB" dirty="0" smtClean="0"/>
              <a:t>Comms</a:t>
            </a:r>
            <a:endParaRPr lang="en-GB" dirty="0"/>
          </a:p>
        </p:txBody>
      </p:sp>
      <p:sp>
        <p:nvSpPr>
          <p:cNvPr id="6" name="TextBox 5"/>
          <p:cNvSpPr txBox="1"/>
          <p:nvPr/>
        </p:nvSpPr>
        <p:spPr>
          <a:xfrm>
            <a:off x="7046488" y="2279788"/>
            <a:ext cx="1287340" cy="461665"/>
          </a:xfrm>
          <a:prstGeom prst="rect">
            <a:avLst/>
          </a:prstGeom>
          <a:noFill/>
        </p:spPr>
        <p:txBody>
          <a:bodyPr wrap="none" rtlCol="0">
            <a:spAutoFit/>
          </a:bodyPr>
          <a:lstStyle/>
          <a:p>
            <a:r>
              <a:rPr lang="en-GB" dirty="0" smtClean="0"/>
              <a:t>Training</a:t>
            </a:r>
            <a:endParaRPr lang="en-GB" dirty="0"/>
          </a:p>
        </p:txBody>
      </p:sp>
      <p:sp>
        <p:nvSpPr>
          <p:cNvPr id="7" name="TextBox 6"/>
          <p:cNvSpPr txBox="1"/>
          <p:nvPr/>
        </p:nvSpPr>
        <p:spPr>
          <a:xfrm>
            <a:off x="6886962" y="4912712"/>
            <a:ext cx="1555234" cy="461665"/>
          </a:xfrm>
          <a:prstGeom prst="rect">
            <a:avLst/>
          </a:prstGeom>
          <a:noFill/>
        </p:spPr>
        <p:txBody>
          <a:bodyPr wrap="none" rtlCol="0">
            <a:spAutoFit/>
          </a:bodyPr>
          <a:lstStyle/>
          <a:p>
            <a:r>
              <a:rPr lang="en-GB" dirty="0" smtClean="0"/>
              <a:t>Exchange</a:t>
            </a:r>
            <a:endParaRPr lang="en-GB" dirty="0"/>
          </a:p>
        </p:txBody>
      </p:sp>
      <p:sp>
        <p:nvSpPr>
          <p:cNvPr id="8" name="TextBox 7"/>
          <p:cNvSpPr txBox="1"/>
          <p:nvPr/>
        </p:nvSpPr>
        <p:spPr>
          <a:xfrm>
            <a:off x="380577" y="4941168"/>
            <a:ext cx="2874505" cy="461665"/>
          </a:xfrm>
          <a:prstGeom prst="rect">
            <a:avLst/>
          </a:prstGeom>
          <a:noFill/>
        </p:spPr>
        <p:txBody>
          <a:bodyPr wrap="none" rtlCol="0">
            <a:spAutoFit/>
          </a:bodyPr>
          <a:lstStyle/>
          <a:p>
            <a:r>
              <a:rPr lang="en-GB" dirty="0" smtClean="0"/>
              <a:t>Audience Research</a:t>
            </a:r>
            <a:endParaRPr lang="en-GB" dirty="0"/>
          </a:p>
        </p:txBody>
      </p:sp>
      <p:sp>
        <p:nvSpPr>
          <p:cNvPr id="9" name="TextBox 8"/>
          <p:cNvSpPr txBox="1"/>
          <p:nvPr/>
        </p:nvSpPr>
        <p:spPr>
          <a:xfrm>
            <a:off x="842796" y="2348880"/>
            <a:ext cx="1829347" cy="461665"/>
          </a:xfrm>
          <a:prstGeom prst="rect">
            <a:avLst/>
          </a:prstGeom>
          <a:noFill/>
        </p:spPr>
        <p:txBody>
          <a:bodyPr wrap="none" rtlCol="0">
            <a:spAutoFit/>
          </a:bodyPr>
          <a:lstStyle/>
          <a:p>
            <a:r>
              <a:rPr lang="en-GB" dirty="0" smtClean="0"/>
              <a:t>Competition</a:t>
            </a:r>
            <a:endParaRPr lang="en-GB" dirty="0"/>
          </a:p>
        </p:txBody>
      </p:sp>
      <p:sp>
        <p:nvSpPr>
          <p:cNvPr id="11" name="TextBox 10"/>
          <p:cNvSpPr txBox="1"/>
          <p:nvPr/>
        </p:nvSpPr>
        <p:spPr>
          <a:xfrm>
            <a:off x="4563761" y="1023556"/>
            <a:ext cx="920445" cy="261610"/>
          </a:xfrm>
          <a:prstGeom prst="rect">
            <a:avLst/>
          </a:prstGeom>
          <a:noFill/>
        </p:spPr>
        <p:txBody>
          <a:bodyPr wrap="none" rtlCol="0">
            <a:spAutoFit/>
          </a:bodyPr>
          <a:lstStyle/>
          <a:p>
            <a:r>
              <a:rPr lang="en-GB" sz="1100" dirty="0"/>
              <a:t>(</a:t>
            </a:r>
            <a:r>
              <a:rPr lang="en-GB" sz="1100" b="1" dirty="0" smtClean="0"/>
              <a:t>P</a:t>
            </a:r>
            <a:r>
              <a:rPr lang="en-GB" sz="1100" dirty="0" smtClean="0"/>
              <a:t>romotion)</a:t>
            </a:r>
            <a:endParaRPr lang="en-GB" sz="1100" dirty="0"/>
          </a:p>
        </p:txBody>
      </p:sp>
      <p:sp>
        <p:nvSpPr>
          <p:cNvPr id="12" name="TextBox 11"/>
          <p:cNvSpPr txBox="1"/>
          <p:nvPr/>
        </p:nvSpPr>
        <p:spPr>
          <a:xfrm>
            <a:off x="7334520" y="2663334"/>
            <a:ext cx="718466" cy="261610"/>
          </a:xfrm>
          <a:prstGeom prst="rect">
            <a:avLst/>
          </a:prstGeom>
          <a:noFill/>
        </p:spPr>
        <p:txBody>
          <a:bodyPr wrap="none" rtlCol="0">
            <a:spAutoFit/>
          </a:bodyPr>
          <a:lstStyle/>
          <a:p>
            <a:r>
              <a:rPr lang="en-GB" sz="1100" dirty="0"/>
              <a:t>(</a:t>
            </a:r>
            <a:r>
              <a:rPr lang="en-GB" sz="1100" b="1" dirty="0" smtClean="0"/>
              <a:t>P</a:t>
            </a:r>
            <a:r>
              <a:rPr lang="en-GB" sz="1100" dirty="0" smtClean="0"/>
              <a:t>eople)</a:t>
            </a:r>
            <a:endParaRPr lang="en-GB" sz="1100" dirty="0"/>
          </a:p>
        </p:txBody>
      </p:sp>
      <p:sp>
        <p:nvSpPr>
          <p:cNvPr id="13" name="TextBox 12"/>
          <p:cNvSpPr txBox="1"/>
          <p:nvPr/>
        </p:nvSpPr>
        <p:spPr>
          <a:xfrm>
            <a:off x="733715" y="2810545"/>
            <a:ext cx="2127505" cy="261610"/>
          </a:xfrm>
          <a:prstGeom prst="rect">
            <a:avLst/>
          </a:prstGeom>
          <a:noFill/>
        </p:spPr>
        <p:txBody>
          <a:bodyPr wrap="none" rtlCol="0">
            <a:spAutoFit/>
          </a:bodyPr>
          <a:lstStyle/>
          <a:p>
            <a:r>
              <a:rPr lang="en-GB" sz="1100" dirty="0"/>
              <a:t>(</a:t>
            </a:r>
            <a:r>
              <a:rPr lang="en-GB" sz="1100" b="1" dirty="0" smtClean="0"/>
              <a:t>P</a:t>
            </a:r>
            <a:r>
              <a:rPr lang="en-GB" sz="1100" dirty="0" smtClean="0"/>
              <a:t>olicy, </a:t>
            </a:r>
            <a:r>
              <a:rPr lang="en-GB" sz="1100" b="1" dirty="0" smtClean="0"/>
              <a:t>P</a:t>
            </a:r>
            <a:r>
              <a:rPr lang="en-GB" sz="1100" dirty="0" smtClean="0"/>
              <a:t>lace, Systems, Legal)</a:t>
            </a:r>
            <a:endParaRPr lang="en-GB" sz="1100" dirty="0"/>
          </a:p>
        </p:txBody>
      </p:sp>
      <p:sp>
        <p:nvSpPr>
          <p:cNvPr id="14" name="TextBox 13"/>
          <p:cNvSpPr txBox="1"/>
          <p:nvPr/>
        </p:nvSpPr>
        <p:spPr>
          <a:xfrm>
            <a:off x="6605636" y="5374377"/>
            <a:ext cx="2117887" cy="430887"/>
          </a:xfrm>
          <a:prstGeom prst="rect">
            <a:avLst/>
          </a:prstGeom>
          <a:noFill/>
        </p:spPr>
        <p:txBody>
          <a:bodyPr wrap="none" rtlCol="0">
            <a:spAutoFit/>
          </a:bodyPr>
          <a:lstStyle/>
          <a:p>
            <a:pPr algn="ctr"/>
            <a:r>
              <a:rPr lang="en-GB" sz="1100" dirty="0" smtClean="0"/>
              <a:t>(Vaping, Treatment Pathways, </a:t>
            </a:r>
          </a:p>
          <a:p>
            <a:pPr algn="ctr"/>
            <a:r>
              <a:rPr lang="en-GB" sz="1100" dirty="0" smtClean="0"/>
              <a:t>Activities, </a:t>
            </a:r>
            <a:r>
              <a:rPr lang="en-GB" sz="1100" b="1" dirty="0" smtClean="0"/>
              <a:t>P</a:t>
            </a:r>
            <a:r>
              <a:rPr lang="en-GB" sz="1100" dirty="0" smtClean="0"/>
              <a:t>rice)</a:t>
            </a:r>
            <a:endParaRPr lang="en-GB" sz="1100" dirty="0"/>
          </a:p>
        </p:txBody>
      </p:sp>
      <p:sp>
        <p:nvSpPr>
          <p:cNvPr id="15" name="TextBox 14"/>
          <p:cNvSpPr txBox="1"/>
          <p:nvPr/>
        </p:nvSpPr>
        <p:spPr>
          <a:xfrm>
            <a:off x="467544" y="5347956"/>
            <a:ext cx="2720617" cy="430887"/>
          </a:xfrm>
          <a:prstGeom prst="rect">
            <a:avLst/>
          </a:prstGeom>
          <a:noFill/>
        </p:spPr>
        <p:txBody>
          <a:bodyPr wrap="none" rtlCol="0">
            <a:spAutoFit/>
          </a:bodyPr>
          <a:lstStyle/>
          <a:p>
            <a:pPr algn="ctr"/>
            <a:r>
              <a:rPr lang="en-GB" sz="1100" dirty="0" smtClean="0"/>
              <a:t>(Networks, Engagement, Segmentation, </a:t>
            </a:r>
          </a:p>
          <a:p>
            <a:pPr algn="ctr"/>
            <a:r>
              <a:rPr lang="en-GB" sz="1100" dirty="0" smtClean="0"/>
              <a:t>Collaboration, </a:t>
            </a:r>
            <a:r>
              <a:rPr lang="en-GB" sz="1100" b="1" dirty="0" smtClean="0"/>
              <a:t>P</a:t>
            </a:r>
            <a:r>
              <a:rPr lang="en-GB" sz="1100" dirty="0" smtClean="0"/>
              <a:t>roduct)</a:t>
            </a:r>
            <a:endParaRPr lang="en-GB" sz="1100" dirty="0"/>
          </a:p>
        </p:txBody>
      </p:sp>
      <p:sp>
        <p:nvSpPr>
          <p:cNvPr id="16" name="TextBox 15"/>
          <p:cNvSpPr txBox="1"/>
          <p:nvPr/>
        </p:nvSpPr>
        <p:spPr>
          <a:xfrm>
            <a:off x="140216" y="6402814"/>
            <a:ext cx="8871339" cy="338554"/>
          </a:xfrm>
          <a:prstGeom prst="rect">
            <a:avLst/>
          </a:prstGeom>
          <a:noFill/>
        </p:spPr>
        <p:txBody>
          <a:bodyPr wrap="none" rtlCol="0">
            <a:spAutoFit/>
          </a:bodyPr>
          <a:lstStyle/>
          <a:p>
            <a:r>
              <a:rPr lang="en-GB" sz="1600" dirty="0" smtClean="0">
                <a:solidFill>
                  <a:schemeClr val="bg1"/>
                </a:solidFill>
              </a:rPr>
              <a:t>6 Benchmarks are: BC/Audience Research/Segmentation/Exchange/Marketing Mix/Competition</a:t>
            </a:r>
            <a:endParaRPr lang="en-GB" sz="1600" dirty="0">
              <a:solidFill>
                <a:schemeClr val="bg1"/>
              </a:solidFill>
            </a:endParaRPr>
          </a:p>
        </p:txBody>
      </p:sp>
      <p:sp>
        <p:nvSpPr>
          <p:cNvPr id="10" name="TextBox 9"/>
          <p:cNvSpPr txBox="1"/>
          <p:nvPr/>
        </p:nvSpPr>
        <p:spPr>
          <a:xfrm>
            <a:off x="6228184" y="188640"/>
            <a:ext cx="2783371" cy="1323439"/>
          </a:xfrm>
          <a:prstGeom prst="rect">
            <a:avLst/>
          </a:prstGeom>
          <a:solidFill>
            <a:schemeClr val="accent6">
              <a:lumMod val="20000"/>
              <a:lumOff val="80000"/>
            </a:schemeClr>
          </a:solidFill>
          <a:ln>
            <a:solidFill>
              <a:schemeClr val="accent1"/>
            </a:solidFill>
          </a:ln>
        </p:spPr>
        <p:txBody>
          <a:bodyPr wrap="square" rtlCol="0">
            <a:spAutoFit/>
          </a:bodyPr>
          <a:lstStyle/>
          <a:p>
            <a:r>
              <a:rPr lang="en-GB" sz="1600" dirty="0" smtClean="0"/>
              <a:t>NOTE:</a:t>
            </a:r>
          </a:p>
          <a:p>
            <a:r>
              <a:rPr lang="en-GB" sz="1600" dirty="0" smtClean="0"/>
              <a:t>Compliance orientation as opposed to enforcement taking a ‘continuous quality improvement’ approach</a:t>
            </a:r>
          </a:p>
        </p:txBody>
      </p:sp>
    </p:spTree>
    <p:extLst>
      <p:ext uri="{BB962C8B-B14F-4D97-AF65-F5344CB8AC3E}">
        <p14:creationId xmlns:p14="http://schemas.microsoft.com/office/powerpoint/2010/main" val="1762218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r>
              <a:rPr lang="en-US" smtClean="0"/>
              <a:t>  </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1"/>
          <p:cNvSpPr txBox="1">
            <a:spLocks/>
          </p:cNvSpPr>
          <p:nvPr/>
        </p:nvSpPr>
        <p:spPr>
          <a:xfrm>
            <a:off x="418784" y="1196752"/>
            <a:ext cx="8028000" cy="648072"/>
          </a:xfrm>
          <a:prstGeom prst="rect">
            <a:avLst/>
          </a:prstGeom>
        </p:spPr>
        <p:txBody>
          <a:bodyPr/>
          <a:lst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dirty="0" smtClean="0"/>
              <a:t>Focus Group </a:t>
            </a:r>
            <a:endParaRPr lang="en-GB" dirty="0"/>
          </a:p>
        </p:txBody>
      </p:sp>
      <p:sp>
        <p:nvSpPr>
          <p:cNvPr id="4" name="TextBox 3"/>
          <p:cNvSpPr txBox="1"/>
          <p:nvPr/>
        </p:nvSpPr>
        <p:spPr>
          <a:xfrm>
            <a:off x="467544" y="1916832"/>
            <a:ext cx="8064896" cy="3508653"/>
          </a:xfrm>
          <a:prstGeom prst="rect">
            <a:avLst/>
          </a:prstGeom>
          <a:noFill/>
        </p:spPr>
        <p:txBody>
          <a:bodyPr wrap="square" rtlCol="0">
            <a:spAutoFit/>
          </a:bodyPr>
          <a:lstStyle/>
          <a:p>
            <a:r>
              <a:rPr lang="en-GB" sz="2000" b="1" dirty="0"/>
              <a:t>Venue: 	</a:t>
            </a:r>
            <a:r>
              <a:rPr lang="en-GB" sz="2000" dirty="0"/>
              <a:t>Rivergate conference room 3</a:t>
            </a:r>
          </a:p>
          <a:p>
            <a:r>
              <a:rPr lang="en-GB" sz="2000" b="1" dirty="0"/>
              <a:t>Date:	</a:t>
            </a:r>
            <a:r>
              <a:rPr lang="en-GB" sz="2000" dirty="0"/>
              <a:t>14 June 2017</a:t>
            </a:r>
          </a:p>
          <a:p>
            <a:r>
              <a:rPr lang="en-GB" sz="2000" b="1" dirty="0"/>
              <a:t>Start: 	</a:t>
            </a:r>
            <a:r>
              <a:rPr lang="en-GB" sz="2000" dirty="0"/>
              <a:t>10.00am – finish </a:t>
            </a:r>
            <a:r>
              <a:rPr lang="en-GB" sz="2000" dirty="0" smtClean="0"/>
              <a:t>1.00pm</a:t>
            </a:r>
          </a:p>
          <a:p>
            <a:r>
              <a:rPr lang="en-GB" sz="2000" b="1" dirty="0"/>
              <a:t>PHE attendees: </a:t>
            </a:r>
            <a:r>
              <a:rPr lang="en-GB" sz="2000" dirty="0"/>
              <a:t>Russ Moody, Maggie Rae and Amy Burgess</a:t>
            </a:r>
          </a:p>
          <a:p>
            <a:r>
              <a:rPr lang="en-GB" sz="2000" b="1" dirty="0"/>
              <a:t>External attendees: </a:t>
            </a:r>
            <a:r>
              <a:rPr lang="en-GB" sz="2000" dirty="0"/>
              <a:t>5 men, 6 women, age range 20 – 79</a:t>
            </a:r>
          </a:p>
          <a:p>
            <a:r>
              <a:rPr lang="en-GB" sz="2000" dirty="0"/>
              <a:t>2 female smokers, 4 female non-smokers</a:t>
            </a:r>
          </a:p>
          <a:p>
            <a:r>
              <a:rPr lang="en-GB" sz="2000" dirty="0"/>
              <a:t>1 male ex-smoker, 2 male smokers, 2 male non-smokers</a:t>
            </a:r>
          </a:p>
          <a:p>
            <a:endParaRPr lang="en-GB" sz="2000" dirty="0" smtClean="0"/>
          </a:p>
          <a:p>
            <a:r>
              <a:rPr lang="en-GB" sz="2000" dirty="0"/>
              <a:t>Aims of the session – To better understand:</a:t>
            </a:r>
          </a:p>
          <a:p>
            <a:pPr marL="342900" lvl="0" indent="-342900">
              <a:buFont typeface="Arial" panose="020B0604020202020204" pitchFamily="34" charset="0"/>
              <a:buChar char="•"/>
            </a:pPr>
            <a:r>
              <a:rPr lang="en-GB" sz="1400" dirty="0"/>
              <a:t>How people feel about smoking on hospital sites</a:t>
            </a:r>
          </a:p>
          <a:p>
            <a:pPr marL="342900" lvl="0" indent="-342900">
              <a:buFont typeface="Arial" panose="020B0604020202020204" pitchFamily="34" charset="0"/>
              <a:buChar char="•"/>
            </a:pPr>
            <a:r>
              <a:rPr lang="en-GB" sz="1400" dirty="0"/>
              <a:t>How PHE and NHS staff can support smokers to be compliant with smoke-free policy</a:t>
            </a:r>
          </a:p>
          <a:p>
            <a:pPr marL="342900" lvl="0" indent="-342900">
              <a:buFont typeface="Arial" panose="020B0604020202020204" pitchFamily="34" charset="0"/>
              <a:buChar char="•"/>
            </a:pPr>
            <a:r>
              <a:rPr lang="en-GB" sz="1400" dirty="0"/>
              <a:t>How we can make it easier for smokers to give up smoking while in hospital</a:t>
            </a:r>
            <a:r>
              <a:rPr lang="en-GB" sz="1400" dirty="0" smtClean="0"/>
              <a:t>?</a:t>
            </a:r>
            <a:endParaRPr lang="en-GB" sz="1400" dirty="0"/>
          </a:p>
        </p:txBody>
      </p:sp>
    </p:spTree>
    <p:extLst>
      <p:ext uri="{BB962C8B-B14F-4D97-AF65-F5344CB8AC3E}">
        <p14:creationId xmlns:p14="http://schemas.microsoft.com/office/powerpoint/2010/main" val="1412597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r>
              <a:rPr lang="en-US" smtClean="0"/>
              <a:t>  </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1"/>
          <p:cNvSpPr txBox="1">
            <a:spLocks/>
          </p:cNvSpPr>
          <p:nvPr/>
        </p:nvSpPr>
        <p:spPr>
          <a:xfrm>
            <a:off x="418784" y="1196752"/>
            <a:ext cx="8028000" cy="648072"/>
          </a:xfrm>
          <a:prstGeom prst="rect">
            <a:avLst/>
          </a:prstGeom>
        </p:spPr>
        <p:txBody>
          <a:bodyPr/>
          <a:lst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dirty="0" smtClean="0"/>
              <a:t>Line of questioning</a:t>
            </a:r>
            <a:endParaRPr lang="en-GB" dirty="0"/>
          </a:p>
        </p:txBody>
      </p:sp>
      <p:sp>
        <p:nvSpPr>
          <p:cNvPr id="4" name="TextBox 3"/>
          <p:cNvSpPr txBox="1"/>
          <p:nvPr/>
        </p:nvSpPr>
        <p:spPr>
          <a:xfrm>
            <a:off x="467544" y="1916832"/>
            <a:ext cx="8064896" cy="3785652"/>
          </a:xfrm>
          <a:prstGeom prst="rect">
            <a:avLst/>
          </a:prstGeom>
          <a:noFill/>
        </p:spPr>
        <p:txBody>
          <a:bodyPr wrap="square" rtlCol="0">
            <a:spAutoFit/>
          </a:bodyPr>
          <a:lstStyle/>
          <a:p>
            <a:r>
              <a:rPr lang="en-GB" sz="2000" b="1" dirty="0"/>
              <a:t>Warm-up session: Your experiences </a:t>
            </a:r>
          </a:p>
          <a:p>
            <a:r>
              <a:rPr lang="en-GB" sz="2000" b="1" dirty="0" smtClean="0">
                <a:solidFill>
                  <a:srgbClr val="00AE9E"/>
                </a:solidFill>
              </a:rPr>
              <a:t>		(Audience Research)</a:t>
            </a:r>
            <a:endParaRPr lang="en-GB" sz="2000" b="1" dirty="0">
              <a:solidFill>
                <a:srgbClr val="00AE9E"/>
              </a:solidFill>
            </a:endParaRPr>
          </a:p>
          <a:p>
            <a:r>
              <a:rPr lang="en-GB" sz="2000" b="1" dirty="0" smtClean="0"/>
              <a:t>How </a:t>
            </a:r>
            <a:r>
              <a:rPr lang="en-GB" sz="2000" b="1" dirty="0"/>
              <a:t>would you know?</a:t>
            </a:r>
          </a:p>
          <a:p>
            <a:r>
              <a:rPr lang="en-GB" sz="2000" b="1" dirty="0" smtClean="0">
                <a:solidFill>
                  <a:srgbClr val="00AE9E"/>
                </a:solidFill>
              </a:rPr>
              <a:t>		(Communications)</a:t>
            </a:r>
            <a:endParaRPr lang="en-GB" sz="2000" b="1" dirty="0">
              <a:solidFill>
                <a:srgbClr val="00AE9E"/>
              </a:solidFill>
            </a:endParaRPr>
          </a:p>
          <a:p>
            <a:r>
              <a:rPr lang="en-GB" sz="2000" b="1" dirty="0" smtClean="0"/>
              <a:t>Accessing support</a:t>
            </a:r>
          </a:p>
          <a:p>
            <a:r>
              <a:rPr lang="en-GB" sz="2000" b="1" dirty="0" smtClean="0">
                <a:solidFill>
                  <a:srgbClr val="00AE9E"/>
                </a:solidFill>
              </a:rPr>
              <a:t>		(Training, Exchange)</a:t>
            </a:r>
            <a:endParaRPr lang="en-GB" sz="2000" b="1" dirty="0">
              <a:solidFill>
                <a:srgbClr val="00AE9E"/>
              </a:solidFill>
            </a:endParaRPr>
          </a:p>
          <a:p>
            <a:r>
              <a:rPr lang="en-GB" sz="2000" b="1" dirty="0" smtClean="0"/>
              <a:t>Tackling </a:t>
            </a:r>
            <a:r>
              <a:rPr lang="en-GB" sz="2000" b="1" dirty="0"/>
              <a:t>barriers to compliance</a:t>
            </a:r>
          </a:p>
          <a:p>
            <a:r>
              <a:rPr lang="en-GB" sz="2000" b="1" dirty="0" smtClean="0">
                <a:solidFill>
                  <a:srgbClr val="00AE9E"/>
                </a:solidFill>
              </a:rPr>
              <a:t>		(Competition)</a:t>
            </a:r>
            <a:endParaRPr lang="en-GB" sz="2000" b="1" dirty="0">
              <a:solidFill>
                <a:srgbClr val="00AE9E"/>
              </a:solidFill>
            </a:endParaRPr>
          </a:p>
          <a:p>
            <a:r>
              <a:rPr lang="en-GB" sz="2000" b="1" dirty="0"/>
              <a:t>Incentives and </a:t>
            </a:r>
            <a:r>
              <a:rPr lang="en-GB" sz="2000" b="1" dirty="0" smtClean="0"/>
              <a:t>alternatives</a:t>
            </a:r>
          </a:p>
          <a:p>
            <a:r>
              <a:rPr lang="en-GB" sz="2000" b="1" dirty="0" smtClean="0">
                <a:solidFill>
                  <a:srgbClr val="00AE9E"/>
                </a:solidFill>
              </a:rPr>
              <a:t>		(Exchange)</a:t>
            </a:r>
            <a:endParaRPr lang="en-GB" sz="2000" b="1" dirty="0">
              <a:solidFill>
                <a:srgbClr val="00AE9E"/>
              </a:solidFill>
            </a:endParaRPr>
          </a:p>
          <a:p>
            <a:r>
              <a:rPr lang="en-GB" sz="2000" b="1" dirty="0"/>
              <a:t>Measuring </a:t>
            </a:r>
            <a:r>
              <a:rPr lang="en-GB" sz="2000" b="1" dirty="0" smtClean="0"/>
              <a:t>success</a:t>
            </a:r>
          </a:p>
          <a:p>
            <a:r>
              <a:rPr lang="en-GB" sz="2000" b="1" dirty="0" smtClean="0">
                <a:solidFill>
                  <a:srgbClr val="00AE9E"/>
                </a:solidFill>
              </a:rPr>
              <a:t>		(Metrics – Evaluation)</a:t>
            </a:r>
            <a:endParaRPr lang="en-GB" sz="2000" b="1" dirty="0">
              <a:solidFill>
                <a:srgbClr val="00AE9E"/>
              </a:solidFill>
            </a:endParaRPr>
          </a:p>
        </p:txBody>
      </p:sp>
    </p:spTree>
    <p:extLst>
      <p:ext uri="{BB962C8B-B14F-4D97-AF65-F5344CB8AC3E}">
        <p14:creationId xmlns:p14="http://schemas.microsoft.com/office/powerpoint/2010/main" val="1095006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47108" y="4054048"/>
            <a:ext cx="7848872" cy="3600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947108" y="2564904"/>
            <a:ext cx="7848872" cy="3600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0"/>
          </p:nvPr>
        </p:nvSpPr>
        <p:spPr/>
        <p:txBody>
          <a:bodyPr/>
          <a:lstStyle/>
          <a:p>
            <a:pPr>
              <a:defRPr/>
            </a:pPr>
            <a:r>
              <a:rPr lang="en-US" smtClean="0"/>
              <a:t>  </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1"/>
          <p:cNvSpPr txBox="1">
            <a:spLocks/>
          </p:cNvSpPr>
          <p:nvPr/>
        </p:nvSpPr>
        <p:spPr>
          <a:xfrm>
            <a:off x="418784" y="1196752"/>
            <a:ext cx="8028000" cy="648072"/>
          </a:xfrm>
          <a:prstGeom prst="rect">
            <a:avLst/>
          </a:prstGeom>
        </p:spPr>
        <p:txBody>
          <a:bodyPr/>
          <a:lst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dirty="0" smtClean="0"/>
              <a:t>Results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77896876"/>
              </p:ext>
            </p:extLst>
          </p:nvPr>
        </p:nvGraphicFramePr>
        <p:xfrm>
          <a:off x="539552" y="2276872"/>
          <a:ext cx="8352928" cy="3330213"/>
        </p:xfrm>
        <a:graphic>
          <a:graphicData uri="http://schemas.openxmlformats.org/drawingml/2006/table">
            <a:tbl>
              <a:tblPr firstRow="1" firstCol="1" bandRow="1"/>
              <a:tblGrid>
                <a:gridCol w="8352928"/>
              </a:tblGrid>
              <a:tr h="262571">
                <a:tc>
                  <a:txBody>
                    <a:bodyPr/>
                    <a:lstStyle/>
                    <a:p>
                      <a:pPr>
                        <a:lnSpc>
                          <a:spcPct val="115000"/>
                        </a:lnSpc>
                        <a:spcAft>
                          <a:spcPts val="0"/>
                        </a:spcAft>
                      </a:pPr>
                      <a:r>
                        <a:rPr lang="en-GB" sz="1600" b="1" dirty="0">
                          <a:effectLst/>
                          <a:latin typeface="+mn-lt"/>
                          <a:ea typeface="Calibri"/>
                          <a:cs typeface="Times New Roman"/>
                        </a:rPr>
                        <a:t>How do you feel about hospitals being smokefree? </a:t>
                      </a:r>
                      <a:endParaRPr lang="en-GB" sz="16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3049797">
                <a:tc>
                  <a:txBody>
                    <a:bodyPr/>
                    <a:lstStyle/>
                    <a:p>
                      <a:pPr marL="342900" lvl="0" indent="-342900">
                        <a:lnSpc>
                          <a:spcPct val="115000"/>
                        </a:lnSpc>
                        <a:spcAft>
                          <a:spcPts val="0"/>
                        </a:spcAft>
                        <a:buFont typeface="Wingdings"/>
                        <a:buChar char=""/>
                      </a:pPr>
                      <a:r>
                        <a:rPr lang="en-GB" sz="1200" b="0" u="none" dirty="0">
                          <a:solidFill>
                            <a:schemeClr val="tx1"/>
                          </a:solidFill>
                          <a:effectLst/>
                          <a:latin typeface="+mn-lt"/>
                          <a:ea typeface="Calibri"/>
                          <a:cs typeface="Times New Roman"/>
                        </a:rPr>
                        <a:t>The group were generally very supportive of completely smokefree hospitals</a:t>
                      </a:r>
                      <a:r>
                        <a:rPr lang="en-GB" sz="1200" dirty="0">
                          <a:solidFill>
                            <a:schemeClr val="tx1"/>
                          </a:solidFill>
                          <a:effectLst/>
                          <a:latin typeface="+mn-lt"/>
                          <a:ea typeface="Calibri"/>
                          <a:cs typeface="Times New Roman"/>
                        </a:rPr>
                        <a:t>, recognising the benefits, and there was unanimous dislike of people smoking directly outside hospital doors and the area being littered with used cigarettes – numerous examples were given, including a relatively new mother who walked out with her </a:t>
                      </a:r>
                      <a:r>
                        <a:rPr lang="en-GB" sz="1200" dirty="0" err="1">
                          <a:solidFill>
                            <a:schemeClr val="tx1"/>
                          </a:solidFill>
                          <a:effectLst/>
                          <a:latin typeface="+mn-lt"/>
                          <a:ea typeface="Calibri"/>
                          <a:cs typeface="Times New Roman"/>
                        </a:rPr>
                        <a:t>newborn</a:t>
                      </a:r>
                      <a:r>
                        <a:rPr lang="en-GB" sz="1200" dirty="0">
                          <a:solidFill>
                            <a:schemeClr val="tx1"/>
                          </a:solidFill>
                          <a:effectLst/>
                          <a:latin typeface="+mn-lt"/>
                          <a:ea typeface="Calibri"/>
                          <a:cs typeface="Times New Roman"/>
                        </a:rPr>
                        <a:t> baby into what she described as a “cloud of smoke”</a:t>
                      </a:r>
                      <a:endParaRPr lang="en-GB" sz="1600" dirty="0">
                        <a:solidFill>
                          <a:schemeClr val="tx1"/>
                        </a:solidFill>
                        <a:effectLst/>
                        <a:latin typeface="+mn-lt"/>
                        <a:ea typeface="Calibri"/>
                        <a:cs typeface="Times New Roman"/>
                      </a:endParaRPr>
                    </a:p>
                    <a:p>
                      <a:pPr marL="342900" lvl="0" indent="-342900">
                        <a:lnSpc>
                          <a:spcPct val="115000"/>
                        </a:lnSpc>
                        <a:spcAft>
                          <a:spcPts val="0"/>
                        </a:spcAft>
                        <a:buFont typeface="Wingdings"/>
                        <a:buChar char=""/>
                      </a:pPr>
                      <a:r>
                        <a:rPr lang="en-GB" sz="1200" dirty="0">
                          <a:solidFill>
                            <a:schemeClr val="tx1"/>
                          </a:solidFill>
                          <a:effectLst/>
                          <a:latin typeface="+mn-lt"/>
                          <a:ea typeface="Calibri"/>
                          <a:cs typeface="Times New Roman"/>
                        </a:rPr>
                        <a:t>Whilst the group felt that it is unfair for inpatients who want some fresh air </a:t>
                      </a:r>
                      <a:r>
                        <a:rPr lang="en-GB" sz="1200" dirty="0">
                          <a:effectLst/>
                          <a:latin typeface="+mn-lt"/>
                          <a:ea typeface="Calibri"/>
                          <a:cs typeface="Times New Roman"/>
                        </a:rPr>
                        <a:t>to walk out into a smoky environment, they also expressed some concern that because smoking is an addiction, inpatients and relatives - both of whom may be under stress – will need somewhere on site to accommodate them </a:t>
                      </a:r>
                      <a:endParaRPr lang="en-GB" sz="1600" dirty="0">
                        <a:effectLst/>
                        <a:latin typeface="+mn-lt"/>
                        <a:ea typeface="Calibri"/>
                        <a:cs typeface="Times New Roman"/>
                      </a:endParaRPr>
                    </a:p>
                    <a:p>
                      <a:pPr marL="342900" lvl="0" indent="-342900">
                        <a:lnSpc>
                          <a:spcPct val="115000"/>
                        </a:lnSpc>
                        <a:spcAft>
                          <a:spcPts val="0"/>
                        </a:spcAft>
                        <a:buFont typeface="Wingdings"/>
                        <a:buChar char=""/>
                      </a:pPr>
                      <a:r>
                        <a:rPr lang="en-GB" sz="1200" dirty="0">
                          <a:effectLst/>
                          <a:latin typeface="+mn-lt"/>
                          <a:ea typeface="Calibri"/>
                          <a:cs typeface="Times New Roman"/>
                        </a:rPr>
                        <a:t>All felt that it was inevitable that hospitals will go smokefree eventually and that this will become the social norm, with examples given that smoking in pubs, cars and people’s homes is now totally unacceptable </a:t>
                      </a:r>
                      <a:endParaRPr lang="en-GB" sz="1600" dirty="0">
                        <a:effectLst/>
                        <a:latin typeface="+mn-lt"/>
                        <a:ea typeface="Calibri"/>
                        <a:cs typeface="Times New Roman"/>
                      </a:endParaRPr>
                    </a:p>
                    <a:p>
                      <a:pPr marL="342900" lvl="0" indent="-342900">
                        <a:lnSpc>
                          <a:spcPct val="115000"/>
                        </a:lnSpc>
                        <a:spcAft>
                          <a:spcPts val="0"/>
                        </a:spcAft>
                        <a:buFont typeface="Wingdings"/>
                        <a:buChar char=""/>
                      </a:pPr>
                      <a:r>
                        <a:rPr lang="en-GB" sz="1200" dirty="0">
                          <a:effectLst/>
                          <a:latin typeface="+mn-lt"/>
                          <a:ea typeface="Calibri"/>
                          <a:cs typeface="Times New Roman"/>
                        </a:rPr>
                        <a:t>The group favoured a phased approach to abrupt policy implementation – a variety of reasons were given for this, namely that you need to give people a chance to get used to change. There were comments made by some smokers in the group that hospital sites are large and “there are always places to hide”, and a phased approach is more likely to work. The group felt that, prior to phasing out smoking everywhere on site, there should be a designated area for smokers</a:t>
                      </a:r>
                      <a:endParaRPr lang="en-GB" sz="16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54127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98274" y="3861048"/>
            <a:ext cx="7776864" cy="3600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99592" y="2780928"/>
            <a:ext cx="7848872" cy="3600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0"/>
          </p:nvPr>
        </p:nvSpPr>
        <p:spPr/>
        <p:txBody>
          <a:bodyPr/>
          <a:lstStyle/>
          <a:p>
            <a:pPr>
              <a:defRPr/>
            </a:pPr>
            <a:r>
              <a:rPr lang="en-US" smtClean="0"/>
              <a:t>  </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1"/>
          <p:cNvSpPr txBox="1">
            <a:spLocks/>
          </p:cNvSpPr>
          <p:nvPr/>
        </p:nvSpPr>
        <p:spPr>
          <a:xfrm>
            <a:off x="418784" y="1196752"/>
            <a:ext cx="8028000" cy="648072"/>
          </a:xfrm>
          <a:prstGeom prst="rect">
            <a:avLst/>
          </a:prstGeom>
        </p:spPr>
        <p:txBody>
          <a:bodyPr/>
          <a:lst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dirty="0" smtClean="0"/>
              <a:t>Results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70842840"/>
              </p:ext>
            </p:extLst>
          </p:nvPr>
        </p:nvGraphicFramePr>
        <p:xfrm>
          <a:off x="539552" y="2492896"/>
          <a:ext cx="8352928" cy="1962061"/>
        </p:xfrm>
        <a:graphic>
          <a:graphicData uri="http://schemas.openxmlformats.org/drawingml/2006/table">
            <a:tbl>
              <a:tblPr firstRow="1" firstCol="1" bandRow="1"/>
              <a:tblGrid>
                <a:gridCol w="8352928"/>
              </a:tblGrid>
              <a:tr h="262571">
                <a:tc>
                  <a:txBody>
                    <a:bodyPr/>
                    <a:lstStyle/>
                    <a:p>
                      <a:pPr>
                        <a:lnSpc>
                          <a:spcPct val="115000"/>
                        </a:lnSpc>
                        <a:spcAft>
                          <a:spcPts val="0"/>
                        </a:spcAft>
                      </a:pPr>
                      <a:r>
                        <a:rPr lang="en-GB" sz="1600" b="1" dirty="0">
                          <a:effectLst/>
                          <a:latin typeface="Arial"/>
                          <a:ea typeface="Calibri"/>
                          <a:cs typeface="Times New Roman"/>
                        </a:rPr>
                        <a:t>How could we improve compliance?</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1681645">
                <a:tc>
                  <a:txBody>
                    <a:bodyPr/>
                    <a:lstStyle/>
                    <a:p>
                      <a:pPr marL="342900" lvl="0" indent="-342900">
                        <a:lnSpc>
                          <a:spcPct val="115000"/>
                        </a:lnSpc>
                        <a:spcAft>
                          <a:spcPts val="0"/>
                        </a:spcAft>
                        <a:buFont typeface="Wingdings"/>
                        <a:buChar char=""/>
                      </a:pPr>
                      <a:r>
                        <a:rPr lang="en-GB" sz="1200" dirty="0">
                          <a:effectLst/>
                          <a:latin typeface="Arial"/>
                          <a:ea typeface="Calibri"/>
                          <a:cs typeface="Times New Roman"/>
                        </a:rPr>
                        <a:t>The group were particularly ‘enforcement’ focused and felt strongly that clear lines and regulation should be in place and met (e.g. fines)</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However there was concern about the practicalities of imposing penalties, and some discussion about places where smoking is now unacceptable (for example the tube) and how this is enforced (transport police). Without something similar there was concern that people would disregard the rules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The group were keen on a designated area and a ‘white line’ along with signage to make the boundaries very clear. Staff would need to play a role in ensuring that rules were followed </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44145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99592" y="2780928"/>
            <a:ext cx="7848872" cy="151216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0"/>
          </p:nvPr>
        </p:nvSpPr>
        <p:spPr/>
        <p:txBody>
          <a:bodyPr/>
          <a:lstStyle/>
          <a:p>
            <a:pPr>
              <a:defRPr/>
            </a:pPr>
            <a:r>
              <a:rPr lang="en-US" smtClean="0"/>
              <a:t>  </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1"/>
          <p:cNvSpPr txBox="1">
            <a:spLocks/>
          </p:cNvSpPr>
          <p:nvPr/>
        </p:nvSpPr>
        <p:spPr>
          <a:xfrm>
            <a:off x="418784" y="1196752"/>
            <a:ext cx="8028000" cy="648072"/>
          </a:xfrm>
          <a:prstGeom prst="rect">
            <a:avLst/>
          </a:prstGeom>
        </p:spPr>
        <p:txBody>
          <a:bodyPr/>
          <a:lst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dirty="0" smtClean="0"/>
              <a:t>Results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412263889"/>
              </p:ext>
            </p:extLst>
          </p:nvPr>
        </p:nvGraphicFramePr>
        <p:xfrm>
          <a:off x="539552" y="2492896"/>
          <a:ext cx="8352928" cy="1944216"/>
        </p:xfrm>
        <a:graphic>
          <a:graphicData uri="http://schemas.openxmlformats.org/drawingml/2006/table">
            <a:tbl>
              <a:tblPr firstRow="1" firstCol="1" bandRow="1"/>
              <a:tblGrid>
                <a:gridCol w="8352928"/>
              </a:tblGrid>
              <a:tr h="262571">
                <a:tc>
                  <a:txBody>
                    <a:bodyPr/>
                    <a:lstStyle/>
                    <a:p>
                      <a:pPr>
                        <a:lnSpc>
                          <a:spcPct val="115000"/>
                        </a:lnSpc>
                        <a:spcAft>
                          <a:spcPts val="0"/>
                        </a:spcAft>
                      </a:pPr>
                      <a:r>
                        <a:rPr lang="en-GB" sz="1600" b="1">
                          <a:effectLst/>
                          <a:latin typeface="Arial"/>
                          <a:ea typeface="Calibri"/>
                          <a:cs typeface="Times New Roman"/>
                        </a:rPr>
                        <a:t>What are the alternatives and does the hospital have a job to offer this?</a:t>
                      </a:r>
                      <a:endParaRPr lang="en-GB"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1681645">
                <a:tc>
                  <a:txBody>
                    <a:bodyPr/>
                    <a:lstStyle/>
                    <a:p>
                      <a:pPr marL="342900" lvl="0" indent="-342900">
                        <a:lnSpc>
                          <a:spcPct val="115000"/>
                        </a:lnSpc>
                        <a:spcAft>
                          <a:spcPts val="0"/>
                        </a:spcAft>
                        <a:buFont typeface="Wingdings"/>
                        <a:buChar char=""/>
                      </a:pPr>
                      <a:r>
                        <a:rPr lang="en-GB" sz="1200" dirty="0">
                          <a:effectLst/>
                          <a:latin typeface="Arial"/>
                          <a:ea typeface="Calibri"/>
                          <a:cs typeface="Times New Roman"/>
                        </a:rPr>
                        <a:t>Attendees were generally very supportive and in agreement that hospitals have a key role in promoting healthy lifestyles and that it is in all of our best interests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They supported provision of smoking cessation services and routine interventions with patients being on offer. The group felt that this type of support should be provided for patients and not visitors because ‘smoking is a choice’ and visitors can prepare – and be encouraged to do so - in advance</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The group were supportive of e-cigarettes being used on site and suggested making this easy for people – purchasing options and vending machines on site</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7222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65058" y="5293283"/>
            <a:ext cx="7848872" cy="18002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72411" y="5473302"/>
            <a:ext cx="2043405" cy="24169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99592" y="2348880"/>
            <a:ext cx="7848872" cy="20882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0"/>
          </p:nvPr>
        </p:nvSpPr>
        <p:spPr/>
        <p:txBody>
          <a:bodyPr/>
          <a:lstStyle/>
          <a:p>
            <a:pPr>
              <a:defRPr/>
            </a:pPr>
            <a:r>
              <a:rPr lang="en-US" smtClean="0"/>
              <a:t>  </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1"/>
          <p:cNvSpPr txBox="1">
            <a:spLocks/>
          </p:cNvSpPr>
          <p:nvPr/>
        </p:nvSpPr>
        <p:spPr>
          <a:xfrm>
            <a:off x="418784" y="1196752"/>
            <a:ext cx="8028000" cy="648072"/>
          </a:xfrm>
          <a:prstGeom prst="rect">
            <a:avLst/>
          </a:prstGeom>
        </p:spPr>
        <p:txBody>
          <a:bodyPr/>
          <a:lst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dirty="0" smtClean="0"/>
              <a:t>Results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438609248"/>
              </p:ext>
            </p:extLst>
          </p:nvPr>
        </p:nvGraphicFramePr>
        <p:xfrm>
          <a:off x="539552" y="2060848"/>
          <a:ext cx="8352928" cy="3888432"/>
        </p:xfrm>
        <a:graphic>
          <a:graphicData uri="http://schemas.openxmlformats.org/drawingml/2006/table">
            <a:tbl>
              <a:tblPr firstRow="1" firstCol="1" bandRow="1"/>
              <a:tblGrid>
                <a:gridCol w="8352928"/>
              </a:tblGrid>
              <a:tr h="262571">
                <a:tc>
                  <a:txBody>
                    <a:bodyPr/>
                    <a:lstStyle/>
                    <a:p>
                      <a:pPr>
                        <a:lnSpc>
                          <a:spcPct val="115000"/>
                        </a:lnSpc>
                        <a:spcAft>
                          <a:spcPts val="0"/>
                        </a:spcAft>
                      </a:pPr>
                      <a:r>
                        <a:rPr lang="en-GB" sz="1600" b="1" dirty="0">
                          <a:effectLst/>
                          <a:latin typeface="Arial"/>
                          <a:ea typeface="Calibri"/>
                          <a:cs typeface="Times New Roman"/>
                        </a:rPr>
                        <a:t>What support should hospitals provide? </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3625861">
                <a:tc>
                  <a:txBody>
                    <a:bodyPr/>
                    <a:lstStyle/>
                    <a:p>
                      <a:pPr marL="342900" lvl="0" indent="-342900">
                        <a:lnSpc>
                          <a:spcPct val="115000"/>
                        </a:lnSpc>
                        <a:spcAft>
                          <a:spcPts val="0"/>
                        </a:spcAft>
                        <a:buFont typeface="Wingdings"/>
                        <a:buChar char=""/>
                      </a:pPr>
                      <a:r>
                        <a:rPr lang="en-GB" sz="1200" dirty="0">
                          <a:effectLst/>
                          <a:latin typeface="Arial"/>
                          <a:ea typeface="Calibri"/>
                          <a:cs typeface="Times New Roman"/>
                        </a:rPr>
                        <a:t>Unanimous support for this – ‘sometimes all people need is a little push in the right direction’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An example was given by a female smoker who had given up during pregnancy of a conversation between her and a health professional. The health professional could see on the patients’ notes that she was an ex-smoker and without prompting asked if she required support to continue along this path after giving birth. There was strong support for advice not only within the hospital setting but also for once the patient was discharged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The smokers in the room agreed that professionals providing advice is more beneficial than family or friends telling you to – comments that this often comes across as ‘nagging’ and can have the opposite effect of creating frustration and increasing the impulse to smoke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A Smokefree support centre should be available within every hospital and in an obvious location with clear signposting</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a:effectLst/>
                          <a:latin typeface="Arial"/>
                          <a:ea typeface="Calibri"/>
                          <a:cs typeface="Times New Roman"/>
                        </a:rPr>
                        <a:t>There was recognition in the room that giving up smoking is very difficult for people and step by step support is important, taking into account that some people have personal circumstances which mean that giving up is not necessarily a top priority - for example homeless people and the need for support to be a part of an overall package sensitive to their situation </a:t>
                      </a:r>
                      <a:endParaRPr lang="en-GB" sz="1600" dirty="0">
                        <a:effectLst/>
                        <a:latin typeface="Calibri"/>
                        <a:ea typeface="Calibri"/>
                        <a:cs typeface="Times New Roman"/>
                      </a:endParaRPr>
                    </a:p>
                    <a:p>
                      <a:pPr marL="342900" lvl="0" indent="-342900">
                        <a:lnSpc>
                          <a:spcPct val="115000"/>
                        </a:lnSpc>
                        <a:spcAft>
                          <a:spcPts val="0"/>
                        </a:spcAft>
                        <a:buFont typeface="Wingdings"/>
                        <a:buChar char=""/>
                      </a:pPr>
                      <a:r>
                        <a:rPr lang="en-GB" sz="1200" dirty="0" smtClean="0">
                          <a:effectLst/>
                          <a:latin typeface="Arial"/>
                          <a:ea typeface="Calibri"/>
                          <a:cs typeface="Times New Roman"/>
                        </a:rPr>
                        <a:t>Suggestions that </a:t>
                      </a:r>
                      <a:r>
                        <a:rPr lang="en-GB" sz="1200" dirty="0">
                          <a:effectLst/>
                          <a:latin typeface="Arial"/>
                          <a:ea typeface="Calibri"/>
                          <a:cs typeface="Times New Roman"/>
                        </a:rPr>
                        <a:t>nicotine patches should be made readily available for patients and visitors who are stressed through cigarette withdrawal, and the group were surprised to be told that it is </a:t>
                      </a:r>
                      <a:r>
                        <a:rPr lang="en-GB" sz="1200" dirty="0" smtClean="0">
                          <a:effectLst/>
                          <a:latin typeface="Arial"/>
                          <a:ea typeface="Calibri"/>
                          <a:cs typeface="Times New Roman"/>
                        </a:rPr>
                        <a:t>withdrawal relief from nicotine, </a:t>
                      </a:r>
                      <a:r>
                        <a:rPr lang="en-GB" sz="1200" dirty="0">
                          <a:effectLst/>
                          <a:latin typeface="Arial"/>
                          <a:ea typeface="Calibri"/>
                          <a:cs typeface="Times New Roman"/>
                        </a:rPr>
                        <a:t>not the nicotine, which calms you </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64738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93151" y="2636912"/>
            <a:ext cx="5335033"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901315" y="3045936"/>
            <a:ext cx="7927321" cy="106456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0"/>
          </p:nvPr>
        </p:nvSpPr>
        <p:spPr/>
        <p:txBody>
          <a:bodyPr/>
          <a:lstStyle/>
          <a:p>
            <a:pPr>
              <a:defRPr/>
            </a:pPr>
            <a:r>
              <a:rPr lang="en-US" smtClean="0"/>
              <a:t>  </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1"/>
          <p:cNvSpPr txBox="1">
            <a:spLocks/>
          </p:cNvSpPr>
          <p:nvPr/>
        </p:nvSpPr>
        <p:spPr>
          <a:xfrm>
            <a:off x="418784" y="1196752"/>
            <a:ext cx="8028000" cy="648072"/>
          </a:xfrm>
          <a:prstGeom prst="rect">
            <a:avLst/>
          </a:prstGeom>
        </p:spPr>
        <p:txBody>
          <a:bodyPr/>
          <a:lst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dirty="0" smtClean="0"/>
              <a:t>Results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544678690"/>
              </p:ext>
            </p:extLst>
          </p:nvPr>
        </p:nvGraphicFramePr>
        <p:xfrm>
          <a:off x="539552" y="2348880"/>
          <a:ext cx="8352928" cy="2718459"/>
        </p:xfrm>
        <a:graphic>
          <a:graphicData uri="http://schemas.openxmlformats.org/drawingml/2006/table">
            <a:tbl>
              <a:tblPr firstRow="1" firstCol="1" bandRow="1"/>
              <a:tblGrid>
                <a:gridCol w="8352928"/>
              </a:tblGrid>
              <a:tr h="262571">
                <a:tc>
                  <a:txBody>
                    <a:bodyPr/>
                    <a:lstStyle/>
                    <a:p>
                      <a:pPr>
                        <a:lnSpc>
                          <a:spcPct val="115000"/>
                        </a:lnSpc>
                        <a:spcAft>
                          <a:spcPts val="0"/>
                        </a:spcAft>
                      </a:pPr>
                      <a:r>
                        <a:rPr lang="en-GB" sz="1600" b="1" dirty="0">
                          <a:effectLst/>
                          <a:latin typeface="Arial"/>
                          <a:ea typeface="Calibri"/>
                          <a:cs typeface="Times New Roman"/>
                        </a:rPr>
                        <a:t>What support should hospitals provide? </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455888">
                <a:tc>
                  <a:txBody>
                    <a:bodyPr/>
                    <a:lstStyle/>
                    <a:p>
                      <a:pPr marL="342900" lvl="0" indent="-342900">
                        <a:lnSpc>
                          <a:spcPct val="115000"/>
                        </a:lnSpc>
                        <a:spcAft>
                          <a:spcPts val="0"/>
                        </a:spcAft>
                        <a:buFont typeface="Wingdings"/>
                        <a:buChar char=""/>
                      </a:pPr>
                      <a:r>
                        <a:rPr lang="en-GB" sz="1200" dirty="0" smtClean="0">
                          <a:effectLst/>
                          <a:latin typeface="+mn-lt"/>
                          <a:ea typeface="Calibri"/>
                          <a:cs typeface="Times New Roman"/>
                        </a:rPr>
                        <a:t>Incentives were suggested as a means of encouraging people not to smoke – for example vouchers or linking back to a health related issue, it was felt that pregnancy is often a huge incentive to give up smoking </a:t>
                      </a:r>
                      <a:endParaRPr lang="en-GB" sz="1600" dirty="0" smtClean="0">
                        <a:effectLst/>
                        <a:latin typeface="Calibri"/>
                        <a:ea typeface="Calibri"/>
                        <a:cs typeface="Times New Roman"/>
                      </a:endParaRPr>
                    </a:p>
                    <a:p>
                      <a:pPr marL="342900" lvl="0" indent="-342900">
                        <a:lnSpc>
                          <a:spcPct val="115000"/>
                        </a:lnSpc>
                        <a:spcAft>
                          <a:spcPts val="0"/>
                        </a:spcAft>
                        <a:buFont typeface="Wingdings"/>
                        <a:buChar char=""/>
                      </a:pPr>
                      <a:r>
                        <a:rPr lang="en-GB" sz="1200" dirty="0" smtClean="0">
                          <a:effectLst/>
                          <a:latin typeface="+mn-lt"/>
                          <a:ea typeface="Calibri"/>
                          <a:cs typeface="Times New Roman"/>
                        </a:rPr>
                        <a:t>The group felt strongly that prevention rather than cure was a good approach, particularly encouraging children to not even start smoking. The influence of smoking on children was a huge concern to the entire group, both smokers and non-smokers, with the smokers unanimously agreeing that they would never smoke around children. It was felt that the smokefree campaign should start by actively focussing on anywhere where there will be large numbers of children, in particular children’s hospitals and maternity wards </a:t>
                      </a:r>
                      <a:endParaRPr lang="en-GB" sz="1600" dirty="0" smtClean="0">
                        <a:effectLst/>
                        <a:latin typeface="Calibri"/>
                        <a:ea typeface="Calibri"/>
                        <a:cs typeface="Times New Roman"/>
                      </a:endParaRPr>
                    </a:p>
                    <a:p>
                      <a:pPr marL="342900" lvl="0" indent="-342900">
                        <a:lnSpc>
                          <a:spcPct val="115000"/>
                        </a:lnSpc>
                        <a:spcAft>
                          <a:spcPts val="0"/>
                        </a:spcAft>
                        <a:buFont typeface="Wingdings"/>
                        <a:buChar char=""/>
                      </a:pPr>
                      <a:r>
                        <a:rPr lang="en-GB" sz="1200" dirty="0" smtClean="0">
                          <a:effectLst/>
                          <a:latin typeface="+mn-lt"/>
                          <a:ea typeface="Calibri"/>
                          <a:cs typeface="Times New Roman"/>
                        </a:rPr>
                        <a:t>It was felt by one attendee in particular that a more holistic support approach would also be worth considering, using the example of a choir as an effective means of reducing stress</a:t>
                      </a:r>
                      <a:endParaRPr lang="en-GB" sz="1600" dirty="0" smtClean="0">
                        <a:effectLst/>
                        <a:latin typeface="Calibri"/>
                        <a:ea typeface="Calibri"/>
                        <a:cs typeface="Times New Roman"/>
                      </a:endParaRPr>
                    </a:p>
                    <a:p>
                      <a:pPr marL="342900" lvl="0" indent="-342900">
                        <a:lnSpc>
                          <a:spcPct val="115000"/>
                        </a:lnSpc>
                        <a:spcAft>
                          <a:spcPts val="0"/>
                        </a:spcAft>
                        <a:buFont typeface="Wingdings"/>
                        <a:buChar char=""/>
                      </a:pPr>
                      <a:r>
                        <a:rPr lang="en-GB" sz="1200" dirty="0" smtClean="0">
                          <a:effectLst/>
                          <a:latin typeface="+mn-lt"/>
                          <a:ea typeface="Calibri"/>
                          <a:cs typeface="Times New Roman"/>
                        </a:rPr>
                        <a:t>The group were interested in whether or not there would be a backlash from the global tobacco industry, and supported a tobacco industry levy specifically to fund ‘Tobacco-free NHS’ </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00607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2" ma:contentTypeDescription="Create a new document." ma:contentTypeScope="" ma:versionID="90abed70ebe52a91dc341b84b028ecb3">
  <xsd:schema xmlns:xsd="http://www.w3.org/2001/XMLSchema" xmlns:xs="http://www.w3.org/2001/XMLSchema" xmlns:p="http://schemas.microsoft.com/office/2006/metadata/properties" xmlns:ns1="http://schemas.microsoft.com/sharepoint/v3" targetNamespace="http://schemas.microsoft.com/office/2006/metadata/properties" ma:root="true" ma:fieldsID="814c3b335b53ce6b9a41890f168eae5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FFC1EF-2F95-41EE-85F1-7793D3E38D06}">
  <ds:schemaRefs>
    <ds:schemaRef ds:uri="http://schemas.microsoft.com/sharepoint/v3/contenttype/forms"/>
  </ds:schemaRefs>
</ds:datastoreItem>
</file>

<file path=customXml/itemProps2.xml><?xml version="1.0" encoding="utf-8"?>
<ds:datastoreItem xmlns:ds="http://schemas.openxmlformats.org/officeDocument/2006/customXml" ds:itemID="{751BBDFF-5ECF-495E-86FC-23E1884FDE9C}">
  <ds:schemaRefs>
    <ds:schemaRef ds:uri="http://schemas.microsoft.com/office/2006/documentManagement/types"/>
    <ds:schemaRef ds:uri="http://purl.org/dc/elements/1.1/"/>
    <ds:schemaRef ds:uri="http://www.w3.org/XML/1998/namespace"/>
    <ds:schemaRef ds:uri="http://purl.org/dc/dcmitype/"/>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97CB78DA-7414-44EA-86FA-F15B09C5DC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2677</TotalTime>
  <Words>1477</Words>
  <Application>Microsoft Office PowerPoint</Application>
  <PresentationFormat>On-screen Show (4:3)</PresentationFormat>
  <Paragraphs>100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South West Clinical Senate Council Meeting  A Public and Patient Perspective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Cabinet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Moody</dc:creator>
  <cp:lastModifiedBy>Sarah Redka</cp:lastModifiedBy>
  <cp:revision>219</cp:revision>
  <dcterms:created xsi:type="dcterms:W3CDTF">2012-10-10T09:02:29Z</dcterms:created>
  <dcterms:modified xsi:type="dcterms:W3CDTF">2017-09-26T14:18:52Z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y fmtid="{D5CDD505-2E9C-101B-9397-08002B2CF9AE}" pid="3" name="TemplateUrl">
    <vt:lpwstr/>
  </property>
  <property fmtid="{D5CDD505-2E9C-101B-9397-08002B2CF9AE}" pid="4" name="xd_Signature">
    <vt:bool>false</vt:bool>
  </property>
  <property fmtid="{D5CDD505-2E9C-101B-9397-08002B2CF9AE}" pid="5" name="xd_ProgID">
    <vt:lpwstr/>
  </property>
</Properties>
</file>