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33"/>
  </p:notesMasterIdLst>
  <p:handoutMasterIdLst>
    <p:handoutMasterId r:id="rId34"/>
  </p:handoutMasterIdLst>
  <p:sldIdLst>
    <p:sldId id="261" r:id="rId5"/>
    <p:sldId id="262" r:id="rId6"/>
    <p:sldId id="265" r:id="rId7"/>
    <p:sldId id="276" r:id="rId8"/>
    <p:sldId id="272" r:id="rId9"/>
    <p:sldId id="279" r:id="rId10"/>
    <p:sldId id="280" r:id="rId11"/>
    <p:sldId id="281" r:id="rId12"/>
    <p:sldId id="282" r:id="rId13"/>
    <p:sldId id="266" r:id="rId14"/>
    <p:sldId id="264" r:id="rId15"/>
    <p:sldId id="283" r:id="rId16"/>
    <p:sldId id="284" r:id="rId17"/>
    <p:sldId id="271" r:id="rId18"/>
    <p:sldId id="274" r:id="rId19"/>
    <p:sldId id="278" r:id="rId20"/>
    <p:sldId id="268" r:id="rId21"/>
    <p:sldId id="263" r:id="rId22"/>
    <p:sldId id="285" r:id="rId23"/>
    <p:sldId id="286" r:id="rId24"/>
    <p:sldId id="287" r:id="rId25"/>
    <p:sldId id="288" r:id="rId26"/>
    <p:sldId id="269" r:id="rId27"/>
    <p:sldId id="273" r:id="rId28"/>
    <p:sldId id="292" r:id="rId29"/>
    <p:sldId id="289" r:id="rId30"/>
    <p:sldId id="291" r:id="rId31"/>
    <p:sldId id="290" r:id="rId32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3961" autoAdjust="0"/>
  </p:normalViewPr>
  <p:slideViewPr>
    <p:cSldViewPr>
      <p:cViewPr>
        <p:scale>
          <a:sx n="80" d="100"/>
          <a:sy n="80" d="100"/>
        </p:scale>
        <p:origin x="-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tin.dockrell\Desktop\15%20YO%20regular%20smokers%20and%20proj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3257731977387E-2"/>
          <c:y val="4.3389943284145707E-2"/>
          <c:w val="0.89101425496534714"/>
          <c:h val="0.835258280442107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24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23</c:v>
                </c:pt>
                <c:pt idx="5">
                  <c:v>22</c:v>
                </c:pt>
                <c:pt idx="6">
                  <c:v>21</c:v>
                </c:pt>
                <c:pt idx="7">
                  <c:v>20</c:v>
                </c:pt>
                <c:pt idx="8">
                  <c:v>20</c:v>
                </c:pt>
                <c:pt idx="9">
                  <c:v>15</c:v>
                </c:pt>
                <c:pt idx="10">
                  <c:v>14</c:v>
                </c:pt>
                <c:pt idx="11">
                  <c:v>15</c:v>
                </c:pt>
                <c:pt idx="12">
                  <c:v>12</c:v>
                </c:pt>
                <c:pt idx="13">
                  <c:v>11</c:v>
                </c:pt>
                <c:pt idx="14">
                  <c:v>10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14">
                  <c:v>10</c:v>
                </c:pt>
                <c:pt idx="15">
                  <c:v>9</c:v>
                </c:pt>
                <c:pt idx="16">
                  <c:v>8.1</c:v>
                </c:pt>
                <c:pt idx="17">
                  <c:v>7.29</c:v>
                </c:pt>
                <c:pt idx="18">
                  <c:v>6.5609999999999999</c:v>
                </c:pt>
                <c:pt idx="19">
                  <c:v>5.9049000000000005</c:v>
                </c:pt>
                <c:pt idx="20">
                  <c:v>5.3144100000000005</c:v>
                </c:pt>
                <c:pt idx="21">
                  <c:v>4.7829690000000005</c:v>
                </c:pt>
                <c:pt idx="22">
                  <c:v>4.3046721000000003</c:v>
                </c:pt>
                <c:pt idx="23">
                  <c:v>3.8742048900000006</c:v>
                </c:pt>
                <c:pt idx="24">
                  <c:v>3.4867844010000004</c:v>
                </c:pt>
                <c:pt idx="25">
                  <c:v>3.1381059609000004</c:v>
                </c:pt>
                <c:pt idx="26">
                  <c:v>2.8242953648100002</c:v>
                </c:pt>
                <c:pt idx="27">
                  <c:v>2.5418658283290001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483776"/>
        <c:axId val="161530624"/>
      </c:lineChart>
      <c:catAx>
        <c:axId val="1614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1530624"/>
        <c:crosses val="autoZero"/>
        <c:auto val="1"/>
        <c:lblAlgn val="ctr"/>
        <c:lblOffset val="100"/>
        <c:noMultiLvlLbl val="0"/>
      </c:catAx>
      <c:valAx>
        <c:axId val="16153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1483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E8593-CA6A-4C5A-B082-8727919641AF}" type="doc">
      <dgm:prSet loTypeId="urn:microsoft.com/office/officeart/2005/8/layout/arrow3" loCatId="relationship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A4FD657-8B6A-46F5-815B-6D476B8524A6}">
      <dgm:prSet phldrT="[Text]"/>
      <dgm:spPr/>
      <dgm:t>
        <a:bodyPr/>
        <a:lstStyle/>
        <a:p>
          <a:r>
            <a:rPr lang="en-GB" b="1" dirty="0" smtClean="0"/>
            <a:t>Reducing Inequalities</a:t>
          </a:r>
          <a:endParaRPr lang="en-GB" b="1" dirty="0"/>
        </a:p>
      </dgm:t>
    </dgm:pt>
    <dgm:pt modelId="{6062CDCC-BA6D-4C3E-8EBD-ACEDB1E5CF4F}" type="parTrans" cxnId="{1F85DDCF-B8EC-4232-9088-2D388FC8959A}">
      <dgm:prSet/>
      <dgm:spPr/>
      <dgm:t>
        <a:bodyPr/>
        <a:lstStyle/>
        <a:p>
          <a:endParaRPr lang="en-GB"/>
        </a:p>
      </dgm:t>
    </dgm:pt>
    <dgm:pt modelId="{9C3A21E2-4301-4668-9BCF-CE456E76EA34}" type="sibTrans" cxnId="{1F85DDCF-B8EC-4232-9088-2D388FC8959A}">
      <dgm:prSet/>
      <dgm:spPr/>
      <dgm:t>
        <a:bodyPr/>
        <a:lstStyle/>
        <a:p>
          <a:endParaRPr lang="en-GB"/>
        </a:p>
      </dgm:t>
    </dgm:pt>
    <dgm:pt modelId="{17CAC11F-608C-4BAC-B320-BEE24B8A6835}">
      <dgm:prSet phldrT="[Text]"/>
      <dgm:spPr/>
      <dgm:t>
        <a:bodyPr/>
        <a:lstStyle/>
        <a:p>
          <a:r>
            <a:rPr lang="en-GB" b="1" dirty="0" smtClean="0"/>
            <a:t>NHS Sustainability</a:t>
          </a:r>
          <a:endParaRPr lang="en-GB" b="1" dirty="0"/>
        </a:p>
      </dgm:t>
    </dgm:pt>
    <dgm:pt modelId="{56059829-D0AC-4FD6-B44E-BDBDB65EF163}" type="parTrans" cxnId="{2171C7D5-6DD1-47F2-828D-97748D5A343F}">
      <dgm:prSet/>
      <dgm:spPr/>
      <dgm:t>
        <a:bodyPr/>
        <a:lstStyle/>
        <a:p>
          <a:endParaRPr lang="en-GB"/>
        </a:p>
      </dgm:t>
    </dgm:pt>
    <dgm:pt modelId="{DD1F6CB0-4BCE-4B5B-BA07-F0CAEFBD9D01}" type="sibTrans" cxnId="{2171C7D5-6DD1-47F2-828D-97748D5A343F}">
      <dgm:prSet/>
      <dgm:spPr/>
      <dgm:t>
        <a:bodyPr/>
        <a:lstStyle/>
        <a:p>
          <a:endParaRPr lang="en-GB"/>
        </a:p>
      </dgm:t>
    </dgm:pt>
    <dgm:pt modelId="{4E37AAB3-6F45-4004-9ECE-F00B1133C5A8}">
      <dgm:prSet phldrT="[Text]"/>
      <dgm:spPr/>
      <dgm:t>
        <a:bodyPr/>
        <a:lstStyle/>
        <a:p>
          <a:r>
            <a:rPr lang="en-GB" dirty="0" smtClean="0"/>
            <a:t>Targeting priority populations</a:t>
          </a:r>
          <a:endParaRPr lang="en-GB" dirty="0"/>
        </a:p>
      </dgm:t>
    </dgm:pt>
    <dgm:pt modelId="{4C80EC08-71E1-4324-A3A5-255211ADC83D}" type="parTrans" cxnId="{18D55C48-E7B9-414A-97DF-1172E3FC7C60}">
      <dgm:prSet/>
      <dgm:spPr/>
      <dgm:t>
        <a:bodyPr/>
        <a:lstStyle/>
        <a:p>
          <a:endParaRPr lang="en-GB"/>
        </a:p>
      </dgm:t>
    </dgm:pt>
    <dgm:pt modelId="{EE3ECE00-1483-43DC-B837-DDE580D0762A}" type="sibTrans" cxnId="{18D55C48-E7B9-414A-97DF-1172E3FC7C60}">
      <dgm:prSet/>
      <dgm:spPr/>
      <dgm:t>
        <a:bodyPr/>
        <a:lstStyle/>
        <a:p>
          <a:endParaRPr lang="en-GB"/>
        </a:p>
      </dgm:t>
    </dgm:pt>
    <dgm:pt modelId="{D519E5E3-F529-4289-A513-A6852AEE5FC6}">
      <dgm:prSet phldrT="[Text]"/>
      <dgm:spPr/>
      <dgm:t>
        <a:bodyPr/>
        <a:lstStyle/>
        <a:p>
          <a:r>
            <a:rPr lang="en-GB" dirty="0" smtClean="0"/>
            <a:t>Emphasis on smokers in the healthcare system</a:t>
          </a:r>
          <a:endParaRPr lang="en-GB" dirty="0"/>
        </a:p>
      </dgm:t>
    </dgm:pt>
    <dgm:pt modelId="{198B06F2-C7C1-41AD-BD1F-B1191B13A62A}" type="parTrans" cxnId="{2CDE3B68-098E-484C-A162-F278A6DF46B3}">
      <dgm:prSet/>
      <dgm:spPr/>
      <dgm:t>
        <a:bodyPr/>
        <a:lstStyle/>
        <a:p>
          <a:endParaRPr lang="en-GB"/>
        </a:p>
      </dgm:t>
    </dgm:pt>
    <dgm:pt modelId="{A8628580-9757-427F-AD20-C8404A355AC4}" type="sibTrans" cxnId="{2CDE3B68-098E-484C-A162-F278A6DF46B3}">
      <dgm:prSet/>
      <dgm:spPr/>
      <dgm:t>
        <a:bodyPr/>
        <a:lstStyle/>
        <a:p>
          <a:endParaRPr lang="en-GB"/>
        </a:p>
      </dgm:t>
    </dgm:pt>
    <dgm:pt modelId="{A6B527E5-EAE3-49CE-AF59-45333402D25C}" type="pres">
      <dgm:prSet presAssocID="{604E8593-CA6A-4C5A-B082-8727919641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DDFC4E-4776-4F13-B729-A94AA5D13BFA}" type="pres">
      <dgm:prSet presAssocID="{604E8593-CA6A-4C5A-B082-8727919641AF}" presName="divider" presStyleLbl="fgShp" presStyleIdx="0" presStyleCnt="1"/>
      <dgm:spPr/>
    </dgm:pt>
    <dgm:pt modelId="{31D269AF-1439-4046-9C53-9C20EE90A59B}" type="pres">
      <dgm:prSet presAssocID="{6A4FD657-8B6A-46F5-815B-6D476B8524A6}" presName="downArrow" presStyleLbl="node1" presStyleIdx="0" presStyleCnt="2"/>
      <dgm:spPr/>
    </dgm:pt>
    <dgm:pt modelId="{D8EE15F3-4939-4A2D-A3FC-CB73F44BC488}" type="pres">
      <dgm:prSet presAssocID="{6A4FD657-8B6A-46F5-815B-6D476B8524A6}" presName="downArrowText" presStyleLbl="revTx" presStyleIdx="0" presStyleCnt="2" custScaleX="152084" custLinFactNeighborX="11459" custLinFactNeighborY="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F43ED6-6CEA-4861-BB26-E9E42CA4876E}" type="pres">
      <dgm:prSet presAssocID="{17CAC11F-608C-4BAC-B320-BEE24B8A6835}" presName="upArrow" presStyleLbl="node1" presStyleIdx="1" presStyleCnt="2"/>
      <dgm:spPr/>
    </dgm:pt>
    <dgm:pt modelId="{20CCCF83-BD6F-4C23-9722-6BA066782B5D}" type="pres">
      <dgm:prSet presAssocID="{17CAC11F-608C-4BAC-B320-BEE24B8A6835}" presName="upArrowText" presStyleLbl="revTx" presStyleIdx="1" presStyleCnt="2" custScaleX="15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71C7D5-6DD1-47F2-828D-97748D5A343F}" srcId="{604E8593-CA6A-4C5A-B082-8727919641AF}" destId="{17CAC11F-608C-4BAC-B320-BEE24B8A6835}" srcOrd="1" destOrd="0" parTransId="{56059829-D0AC-4FD6-B44E-BDBDB65EF163}" sibTransId="{DD1F6CB0-4BCE-4B5B-BA07-F0CAEFBD9D01}"/>
    <dgm:cxn modelId="{40397939-155E-4423-9473-EE55732B36CC}" type="presOf" srcId="{604E8593-CA6A-4C5A-B082-8727919641AF}" destId="{A6B527E5-EAE3-49CE-AF59-45333402D25C}" srcOrd="0" destOrd="0" presId="urn:microsoft.com/office/officeart/2005/8/layout/arrow3"/>
    <dgm:cxn modelId="{1F85DDCF-B8EC-4232-9088-2D388FC8959A}" srcId="{604E8593-CA6A-4C5A-B082-8727919641AF}" destId="{6A4FD657-8B6A-46F5-815B-6D476B8524A6}" srcOrd="0" destOrd="0" parTransId="{6062CDCC-BA6D-4C3E-8EBD-ACEDB1E5CF4F}" sibTransId="{9C3A21E2-4301-4668-9BCF-CE456E76EA34}"/>
    <dgm:cxn modelId="{2CDE3B68-098E-484C-A162-F278A6DF46B3}" srcId="{17CAC11F-608C-4BAC-B320-BEE24B8A6835}" destId="{D519E5E3-F529-4289-A513-A6852AEE5FC6}" srcOrd="0" destOrd="0" parTransId="{198B06F2-C7C1-41AD-BD1F-B1191B13A62A}" sibTransId="{A8628580-9757-427F-AD20-C8404A355AC4}"/>
    <dgm:cxn modelId="{5A631424-18B7-451F-A0A2-9876B401BA35}" type="presOf" srcId="{6A4FD657-8B6A-46F5-815B-6D476B8524A6}" destId="{D8EE15F3-4939-4A2D-A3FC-CB73F44BC488}" srcOrd="0" destOrd="0" presId="urn:microsoft.com/office/officeart/2005/8/layout/arrow3"/>
    <dgm:cxn modelId="{1490BC6B-F29F-4D04-AFAA-E90A603EB088}" type="presOf" srcId="{4E37AAB3-6F45-4004-9ECE-F00B1133C5A8}" destId="{D8EE15F3-4939-4A2D-A3FC-CB73F44BC488}" srcOrd="0" destOrd="1" presId="urn:microsoft.com/office/officeart/2005/8/layout/arrow3"/>
    <dgm:cxn modelId="{A2406F54-65E3-445A-A2B4-A6854B31EDE5}" type="presOf" srcId="{D519E5E3-F529-4289-A513-A6852AEE5FC6}" destId="{20CCCF83-BD6F-4C23-9722-6BA066782B5D}" srcOrd="0" destOrd="1" presId="urn:microsoft.com/office/officeart/2005/8/layout/arrow3"/>
    <dgm:cxn modelId="{18D55C48-E7B9-414A-97DF-1172E3FC7C60}" srcId="{6A4FD657-8B6A-46F5-815B-6D476B8524A6}" destId="{4E37AAB3-6F45-4004-9ECE-F00B1133C5A8}" srcOrd="0" destOrd="0" parTransId="{4C80EC08-71E1-4324-A3A5-255211ADC83D}" sibTransId="{EE3ECE00-1483-43DC-B837-DDE580D0762A}"/>
    <dgm:cxn modelId="{D9146AE8-525B-4B13-B88B-27ADF3373728}" type="presOf" srcId="{17CAC11F-608C-4BAC-B320-BEE24B8A6835}" destId="{20CCCF83-BD6F-4C23-9722-6BA066782B5D}" srcOrd="0" destOrd="0" presId="urn:microsoft.com/office/officeart/2005/8/layout/arrow3"/>
    <dgm:cxn modelId="{46959744-C758-4497-8950-014488D2F280}" type="presParOf" srcId="{A6B527E5-EAE3-49CE-AF59-45333402D25C}" destId="{9DDDFC4E-4776-4F13-B729-A94AA5D13BFA}" srcOrd="0" destOrd="0" presId="urn:microsoft.com/office/officeart/2005/8/layout/arrow3"/>
    <dgm:cxn modelId="{B3C94B60-67E0-44B4-9730-8B5D03755033}" type="presParOf" srcId="{A6B527E5-EAE3-49CE-AF59-45333402D25C}" destId="{31D269AF-1439-4046-9C53-9C20EE90A59B}" srcOrd="1" destOrd="0" presId="urn:microsoft.com/office/officeart/2005/8/layout/arrow3"/>
    <dgm:cxn modelId="{2E060CD4-81C9-4253-91D1-1DAB1A72D68C}" type="presParOf" srcId="{A6B527E5-EAE3-49CE-AF59-45333402D25C}" destId="{D8EE15F3-4939-4A2D-A3FC-CB73F44BC488}" srcOrd="2" destOrd="0" presId="urn:microsoft.com/office/officeart/2005/8/layout/arrow3"/>
    <dgm:cxn modelId="{83A7C5D9-413F-43B5-A8BC-77EBD06F8585}" type="presParOf" srcId="{A6B527E5-EAE3-49CE-AF59-45333402D25C}" destId="{09F43ED6-6CEA-4861-BB26-E9E42CA4876E}" srcOrd="3" destOrd="0" presId="urn:microsoft.com/office/officeart/2005/8/layout/arrow3"/>
    <dgm:cxn modelId="{9678BC27-6AEF-45F5-8463-7B4A376CCEB6}" type="presParOf" srcId="{A6B527E5-EAE3-49CE-AF59-45333402D25C}" destId="{20CCCF83-BD6F-4C23-9722-6BA066782B5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50CDF-7FC8-4002-9967-264DA37017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19F6899-13B8-4376-AE83-3B8653CAF9C4}">
      <dgm:prSet phldrT="[Text]" custT="1"/>
      <dgm:spPr/>
      <dgm:t>
        <a:bodyPr/>
        <a:lstStyle/>
        <a:p>
          <a:r>
            <a:rPr lang="en-GB" sz="1400" b="1" dirty="0" smtClean="0"/>
            <a:t>A smokefree NHS</a:t>
          </a:r>
          <a:endParaRPr lang="en-GB" sz="1400" b="1" dirty="0"/>
        </a:p>
      </dgm:t>
    </dgm:pt>
    <dgm:pt modelId="{E53F422C-E4B6-4459-920E-788933881A05}" type="parTrans" cxnId="{09BDF3C8-CE05-4720-934B-8036DA2D9D2B}">
      <dgm:prSet/>
      <dgm:spPr/>
      <dgm:t>
        <a:bodyPr/>
        <a:lstStyle/>
        <a:p>
          <a:endParaRPr lang="en-GB" sz="1400"/>
        </a:p>
      </dgm:t>
    </dgm:pt>
    <dgm:pt modelId="{1B911416-B4CE-4465-889F-AA4744F952F4}" type="sibTrans" cxnId="{09BDF3C8-CE05-4720-934B-8036DA2D9D2B}">
      <dgm:prSet custT="1"/>
      <dgm:spPr>
        <a:ln w="3175">
          <a:solidFill>
            <a:srgbClr val="00AE9E"/>
          </a:solidFill>
        </a:ln>
      </dgm:spPr>
      <dgm:t>
        <a:bodyPr/>
        <a:lstStyle/>
        <a:p>
          <a:r>
            <a:rPr lang="en-GB" sz="1400" b="0" dirty="0" smtClean="0"/>
            <a:t>Public campaigns</a:t>
          </a:r>
          <a:endParaRPr lang="en-GB" sz="1400" b="0" dirty="0"/>
        </a:p>
      </dgm:t>
    </dgm:pt>
    <dgm:pt modelId="{01E2F1ED-D7CE-48DA-AC58-01F9CBEA9160}">
      <dgm:prSet phldrT="[Text]" custT="1"/>
      <dgm:spPr/>
      <dgm:t>
        <a:bodyPr/>
        <a:lstStyle/>
        <a:p>
          <a:r>
            <a:rPr lang="en-GB" sz="1400" b="1" dirty="0" smtClean="0"/>
            <a:t>Supporting local delivery</a:t>
          </a:r>
          <a:endParaRPr lang="en-GB" sz="1400" b="1" dirty="0"/>
        </a:p>
      </dgm:t>
    </dgm:pt>
    <dgm:pt modelId="{8C2A048A-21BE-4465-B332-BE89F85989EE}" type="parTrans" cxnId="{CE37A92F-FC5F-497A-8A7F-6408F1440410}">
      <dgm:prSet/>
      <dgm:spPr/>
      <dgm:t>
        <a:bodyPr/>
        <a:lstStyle/>
        <a:p>
          <a:endParaRPr lang="en-GB" sz="1400"/>
        </a:p>
      </dgm:t>
    </dgm:pt>
    <dgm:pt modelId="{C5128CD3-0EFC-43FE-ABA4-4C5894804F7C}" type="sibTrans" cxnId="{CE37A92F-FC5F-497A-8A7F-6408F1440410}">
      <dgm:prSet custT="1"/>
      <dgm:spPr>
        <a:ln w="3175">
          <a:solidFill>
            <a:srgbClr val="00AE9E"/>
          </a:solidFill>
        </a:ln>
      </dgm:spPr>
      <dgm:t>
        <a:bodyPr/>
        <a:lstStyle/>
        <a:p>
          <a:r>
            <a:rPr lang="en-GB" sz="1400" b="0" dirty="0" smtClean="0"/>
            <a:t>Nicotine containing products</a:t>
          </a:r>
          <a:endParaRPr lang="en-GB" sz="1400" b="0" dirty="0"/>
        </a:p>
      </dgm:t>
    </dgm:pt>
    <dgm:pt modelId="{57201814-C9CD-4ABD-8DBA-B8EA243B3350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accent5">
                  <a:lumMod val="75000"/>
                </a:schemeClr>
              </a:solidFill>
            </a:rPr>
            <a:t>- Smoking in pregnancy</a:t>
          </a:r>
          <a:endParaRPr lang="en-GB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53DF2CAB-E2E4-41FC-9E53-CC6774190696}" type="parTrans" cxnId="{B9591FDD-A62D-46A9-854D-7D00D6E8D2BB}">
      <dgm:prSet/>
      <dgm:spPr/>
      <dgm:t>
        <a:bodyPr/>
        <a:lstStyle/>
        <a:p>
          <a:endParaRPr lang="en-GB"/>
        </a:p>
      </dgm:t>
    </dgm:pt>
    <dgm:pt modelId="{74011C5C-1BC9-4F3F-8BD8-3F55BCDECAC1}" type="sibTrans" cxnId="{B9591FDD-A62D-46A9-854D-7D00D6E8D2BB}">
      <dgm:prSet/>
      <dgm:spPr/>
      <dgm:t>
        <a:bodyPr/>
        <a:lstStyle/>
        <a:p>
          <a:endParaRPr lang="en-GB"/>
        </a:p>
      </dgm:t>
    </dgm:pt>
    <dgm:pt modelId="{7CC66147-C509-4B77-B7DF-B8C85402F300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accent5">
                  <a:lumMod val="75000"/>
                </a:schemeClr>
              </a:solidFill>
            </a:rPr>
            <a:t>- Mental health</a:t>
          </a:r>
          <a:endParaRPr lang="en-GB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91FEF7D5-9269-4300-8865-7B7E814AA82E}" type="parTrans" cxnId="{A6FB58A5-5A75-4B3F-85C5-BF9B476768B7}">
      <dgm:prSet/>
      <dgm:spPr/>
      <dgm:t>
        <a:bodyPr/>
        <a:lstStyle/>
        <a:p>
          <a:endParaRPr lang="en-GB"/>
        </a:p>
      </dgm:t>
    </dgm:pt>
    <dgm:pt modelId="{A3C5556A-6EB3-4F4B-9665-8801E499582B}" type="sibTrans" cxnId="{A6FB58A5-5A75-4B3F-85C5-BF9B476768B7}">
      <dgm:prSet/>
      <dgm:spPr/>
      <dgm:t>
        <a:bodyPr/>
        <a:lstStyle/>
        <a:p>
          <a:endParaRPr lang="en-GB"/>
        </a:p>
      </dgm:t>
    </dgm:pt>
    <dgm:pt modelId="{7735E06F-3AA6-4DF9-ABE8-E588A85BC9CA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accent5">
                  <a:lumMod val="75000"/>
                </a:schemeClr>
              </a:solidFill>
            </a:rPr>
            <a:t>- Acute / Secondary Care</a:t>
          </a:r>
          <a:endParaRPr lang="en-GB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54675C92-C600-4AE2-B788-43A1573A774F}" type="parTrans" cxnId="{E8494577-21F4-405F-8CB7-A3462B9F571A}">
      <dgm:prSet/>
      <dgm:spPr/>
      <dgm:t>
        <a:bodyPr/>
        <a:lstStyle/>
        <a:p>
          <a:endParaRPr lang="en-GB"/>
        </a:p>
      </dgm:t>
    </dgm:pt>
    <dgm:pt modelId="{E55DC2CC-503A-4158-8B81-7E7255DF1438}" type="sibTrans" cxnId="{E8494577-21F4-405F-8CB7-A3462B9F571A}">
      <dgm:prSet/>
      <dgm:spPr/>
      <dgm:t>
        <a:bodyPr/>
        <a:lstStyle/>
        <a:p>
          <a:endParaRPr lang="en-GB"/>
        </a:p>
      </dgm:t>
    </dgm:pt>
    <dgm:pt modelId="{8D0B79D2-4AA8-4D27-BAAD-C57E137ED504}">
      <dgm:prSet phldrT="[Text]" custT="1"/>
      <dgm:spPr/>
      <dgm:t>
        <a:bodyPr/>
        <a:lstStyle/>
        <a:p>
          <a:pPr algn="l"/>
          <a:r>
            <a:rPr lang="en-GB" sz="1400" b="1" dirty="0" smtClean="0">
              <a:solidFill>
                <a:schemeClr val="accent5">
                  <a:lumMod val="75000"/>
                </a:schemeClr>
              </a:solidFill>
            </a:rPr>
            <a:t>- Priority populations/ groups</a:t>
          </a:r>
          <a:endParaRPr lang="en-GB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C10771B1-59D1-427E-AFCF-718B138C9BF2}" type="parTrans" cxnId="{2C609256-9A4C-43EC-A7E8-1A6B0AEFF286}">
      <dgm:prSet/>
      <dgm:spPr/>
      <dgm:t>
        <a:bodyPr/>
        <a:lstStyle/>
        <a:p>
          <a:endParaRPr lang="en-GB"/>
        </a:p>
      </dgm:t>
    </dgm:pt>
    <dgm:pt modelId="{3C1FF5D0-0955-43CD-9903-F8D0F708FE63}" type="sibTrans" cxnId="{2C609256-9A4C-43EC-A7E8-1A6B0AEFF286}">
      <dgm:prSet/>
      <dgm:spPr/>
      <dgm:t>
        <a:bodyPr/>
        <a:lstStyle/>
        <a:p>
          <a:endParaRPr lang="en-GB"/>
        </a:p>
      </dgm:t>
    </dgm:pt>
    <dgm:pt modelId="{4007778C-D2F2-459C-86F9-22E346B17B5D}">
      <dgm:prSet phldrT="[Text]" custT="1"/>
      <dgm:spPr/>
      <dgm:t>
        <a:bodyPr/>
        <a:lstStyle/>
        <a:p>
          <a:pPr algn="l"/>
          <a:r>
            <a:rPr lang="en-GB" sz="1400" b="1" dirty="0" smtClean="0">
              <a:solidFill>
                <a:schemeClr val="accent5">
                  <a:lumMod val="75000"/>
                </a:schemeClr>
              </a:solidFill>
            </a:rPr>
            <a:t>- Evidenced-based interventions</a:t>
          </a:r>
          <a:endParaRPr lang="en-GB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B23B149D-B78A-42F0-8203-1605165A0A31}" type="parTrans" cxnId="{F079BDB1-3C1B-4FD8-8F91-1AD98060F9CD}">
      <dgm:prSet/>
      <dgm:spPr/>
      <dgm:t>
        <a:bodyPr/>
        <a:lstStyle/>
        <a:p>
          <a:endParaRPr lang="en-GB"/>
        </a:p>
      </dgm:t>
    </dgm:pt>
    <dgm:pt modelId="{E14B273E-5BDB-4470-B8B5-E8CB7F90EBB3}" type="sibTrans" cxnId="{F079BDB1-3C1B-4FD8-8F91-1AD98060F9CD}">
      <dgm:prSet/>
      <dgm:spPr/>
      <dgm:t>
        <a:bodyPr/>
        <a:lstStyle/>
        <a:p>
          <a:endParaRPr lang="en-GB"/>
        </a:p>
      </dgm:t>
    </dgm:pt>
    <dgm:pt modelId="{8073D30A-A3D0-4AE2-8C86-9A2A8F7AE675}">
      <dgm:prSet phldrT="[Text]" custT="1"/>
      <dgm:spPr/>
      <dgm:t>
        <a:bodyPr/>
        <a:lstStyle/>
        <a:p>
          <a:pPr algn="l"/>
          <a:r>
            <a:rPr lang="en-GB" sz="1400" b="1" dirty="0" smtClean="0">
              <a:solidFill>
                <a:schemeClr val="accent5">
                  <a:lumMod val="75000"/>
                </a:schemeClr>
              </a:solidFill>
            </a:rPr>
            <a:t>- Training</a:t>
          </a:r>
          <a:endParaRPr lang="en-GB" sz="1400" b="1" dirty="0">
            <a:solidFill>
              <a:schemeClr val="accent5">
                <a:lumMod val="75000"/>
              </a:schemeClr>
            </a:solidFill>
          </a:endParaRPr>
        </a:p>
      </dgm:t>
    </dgm:pt>
    <dgm:pt modelId="{6314521B-C76D-4986-9541-2DD0710ED857}" type="parTrans" cxnId="{AE13BA11-4272-4AA2-B200-D33DCB140FE8}">
      <dgm:prSet/>
      <dgm:spPr/>
      <dgm:t>
        <a:bodyPr/>
        <a:lstStyle/>
        <a:p>
          <a:endParaRPr lang="en-GB"/>
        </a:p>
      </dgm:t>
    </dgm:pt>
    <dgm:pt modelId="{6FEFEF9C-6C66-45B0-BC31-203CCE3177C9}" type="sibTrans" cxnId="{AE13BA11-4272-4AA2-B200-D33DCB140FE8}">
      <dgm:prSet/>
      <dgm:spPr/>
      <dgm:t>
        <a:bodyPr/>
        <a:lstStyle/>
        <a:p>
          <a:endParaRPr lang="en-GB"/>
        </a:p>
      </dgm:t>
    </dgm:pt>
    <dgm:pt modelId="{12E4E2EE-E2BD-4685-93B2-B83609F8ADC5}" type="pres">
      <dgm:prSet presAssocID="{3F950CDF-7FC8-4002-9967-264DA370172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4A81169-0448-47C3-883E-F7C8B55088AA}" type="pres">
      <dgm:prSet presAssocID="{B19F6899-13B8-4376-AE83-3B8653CAF9C4}" presName="composite" presStyleCnt="0"/>
      <dgm:spPr/>
    </dgm:pt>
    <dgm:pt modelId="{F4FEC8E7-54EC-45CF-9650-F8439B434312}" type="pres">
      <dgm:prSet presAssocID="{B19F6899-13B8-4376-AE83-3B8653CAF9C4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30363F-C711-4226-885C-8A6CBE3B32F3}" type="pres">
      <dgm:prSet presAssocID="{B19F6899-13B8-4376-AE83-3B8653CAF9C4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E85E0-BA22-41D5-873C-817B6728E2CC}" type="pres">
      <dgm:prSet presAssocID="{B19F6899-13B8-4376-AE83-3B8653CAF9C4}" presName="BalanceSpacing" presStyleCnt="0"/>
      <dgm:spPr/>
    </dgm:pt>
    <dgm:pt modelId="{D2993735-D2B9-4361-9E68-F59EC5C7BC0C}" type="pres">
      <dgm:prSet presAssocID="{B19F6899-13B8-4376-AE83-3B8653CAF9C4}" presName="BalanceSpacing1" presStyleCnt="0"/>
      <dgm:spPr/>
    </dgm:pt>
    <dgm:pt modelId="{B6566F74-954A-4B95-BA1D-285D8199FB52}" type="pres">
      <dgm:prSet presAssocID="{1B911416-B4CE-4465-889F-AA4744F952F4}" presName="Accent1Text" presStyleLbl="node1" presStyleIdx="1" presStyleCnt="4"/>
      <dgm:spPr/>
      <dgm:t>
        <a:bodyPr/>
        <a:lstStyle/>
        <a:p>
          <a:endParaRPr lang="en-GB"/>
        </a:p>
      </dgm:t>
    </dgm:pt>
    <dgm:pt modelId="{ACF87535-7930-4852-868A-EF6CDDC5A3FC}" type="pres">
      <dgm:prSet presAssocID="{1B911416-B4CE-4465-889F-AA4744F952F4}" presName="spaceBetweenRectangles" presStyleCnt="0"/>
      <dgm:spPr/>
    </dgm:pt>
    <dgm:pt modelId="{C1DCD896-514B-4769-90DD-6F560068D99A}" type="pres">
      <dgm:prSet presAssocID="{01E2F1ED-D7CE-48DA-AC58-01F9CBEA9160}" presName="composite" presStyleCnt="0"/>
      <dgm:spPr/>
    </dgm:pt>
    <dgm:pt modelId="{3CD117F4-7E4B-45A6-860C-A92DD3FA2026}" type="pres">
      <dgm:prSet presAssocID="{01E2F1ED-D7CE-48DA-AC58-01F9CBEA9160}" presName="Parent1" presStyleLbl="node1" presStyleIdx="2" presStyleCnt="4" custLinFactNeighborX="-10420" custLinFactNeighborY="-7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7236D2-D7C5-45BA-81DF-68936FC822B4}" type="pres">
      <dgm:prSet presAssocID="{01E2F1ED-D7CE-48DA-AC58-01F9CBEA9160}" presName="Childtext1" presStyleLbl="revTx" presStyleIdx="1" presStyleCnt="2" custScaleX="135898" custLinFactX="98599" custLinFactNeighborX="100000" custLinFactNeighborY="-1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B57503-1292-4EDE-80BC-0CAC4FBEFAF8}" type="pres">
      <dgm:prSet presAssocID="{01E2F1ED-D7CE-48DA-AC58-01F9CBEA9160}" presName="BalanceSpacing" presStyleCnt="0"/>
      <dgm:spPr/>
    </dgm:pt>
    <dgm:pt modelId="{9F74AF1F-7F11-47A2-9B18-894DCB687C4C}" type="pres">
      <dgm:prSet presAssocID="{01E2F1ED-D7CE-48DA-AC58-01F9CBEA9160}" presName="BalanceSpacing1" presStyleCnt="0"/>
      <dgm:spPr/>
    </dgm:pt>
    <dgm:pt modelId="{39579A88-7189-470F-8EAF-497E4E8B67BD}" type="pres">
      <dgm:prSet presAssocID="{C5128CD3-0EFC-43FE-ABA4-4C5894804F7C}" presName="Accent1Text" presStyleLbl="node1" presStyleIdx="3" presStyleCnt="4" custLinFactX="-100000" custLinFactNeighborX="-128619" custLinFactNeighborY="-705"/>
      <dgm:spPr/>
      <dgm:t>
        <a:bodyPr/>
        <a:lstStyle/>
        <a:p>
          <a:endParaRPr lang="en-GB"/>
        </a:p>
      </dgm:t>
    </dgm:pt>
  </dgm:ptLst>
  <dgm:cxnLst>
    <dgm:cxn modelId="{E8494577-21F4-405F-8CB7-A3462B9F571A}" srcId="{B19F6899-13B8-4376-AE83-3B8653CAF9C4}" destId="{7735E06F-3AA6-4DF9-ABE8-E588A85BC9CA}" srcOrd="2" destOrd="0" parTransId="{54675C92-C600-4AE2-B788-43A1573A774F}" sibTransId="{E55DC2CC-503A-4158-8B81-7E7255DF1438}"/>
    <dgm:cxn modelId="{E1FC008F-9424-49C6-9090-7D45C7C91C45}" type="presOf" srcId="{4007778C-D2F2-459C-86F9-22E346B17B5D}" destId="{3E7236D2-D7C5-45BA-81DF-68936FC822B4}" srcOrd="0" destOrd="1" presId="urn:microsoft.com/office/officeart/2008/layout/AlternatingHexagons"/>
    <dgm:cxn modelId="{F079BDB1-3C1B-4FD8-8F91-1AD98060F9CD}" srcId="{01E2F1ED-D7CE-48DA-AC58-01F9CBEA9160}" destId="{4007778C-D2F2-459C-86F9-22E346B17B5D}" srcOrd="1" destOrd="0" parTransId="{B23B149D-B78A-42F0-8203-1605165A0A31}" sibTransId="{E14B273E-5BDB-4470-B8B5-E8CB7F90EBB3}"/>
    <dgm:cxn modelId="{9772F9E4-43D3-46E1-B3C4-C9D560F6074E}" type="presOf" srcId="{8D0B79D2-4AA8-4D27-BAAD-C57E137ED504}" destId="{3E7236D2-D7C5-45BA-81DF-68936FC822B4}" srcOrd="0" destOrd="0" presId="urn:microsoft.com/office/officeart/2008/layout/AlternatingHexagons"/>
    <dgm:cxn modelId="{B9591FDD-A62D-46A9-854D-7D00D6E8D2BB}" srcId="{B19F6899-13B8-4376-AE83-3B8653CAF9C4}" destId="{57201814-C9CD-4ABD-8DBA-B8EA243B3350}" srcOrd="0" destOrd="0" parTransId="{53DF2CAB-E2E4-41FC-9E53-CC6774190696}" sibTransId="{74011C5C-1BC9-4F3F-8BD8-3F55BCDECAC1}"/>
    <dgm:cxn modelId="{1FFF303E-E28F-4470-9514-9BA23B6DB448}" type="presOf" srcId="{C5128CD3-0EFC-43FE-ABA4-4C5894804F7C}" destId="{39579A88-7189-470F-8EAF-497E4E8B67BD}" srcOrd="0" destOrd="0" presId="urn:microsoft.com/office/officeart/2008/layout/AlternatingHexagons"/>
    <dgm:cxn modelId="{2C609256-9A4C-43EC-A7E8-1A6B0AEFF286}" srcId="{01E2F1ED-D7CE-48DA-AC58-01F9CBEA9160}" destId="{8D0B79D2-4AA8-4D27-BAAD-C57E137ED504}" srcOrd="0" destOrd="0" parTransId="{C10771B1-59D1-427E-AFCF-718B138C9BF2}" sibTransId="{3C1FF5D0-0955-43CD-9903-F8D0F708FE63}"/>
    <dgm:cxn modelId="{8C752377-F332-4F48-AA33-76CF82DFDBD0}" type="presOf" srcId="{7CC66147-C509-4B77-B7DF-B8C85402F300}" destId="{7B30363F-C711-4226-885C-8A6CBE3B32F3}" srcOrd="0" destOrd="1" presId="urn:microsoft.com/office/officeart/2008/layout/AlternatingHexagons"/>
    <dgm:cxn modelId="{AE13BA11-4272-4AA2-B200-D33DCB140FE8}" srcId="{01E2F1ED-D7CE-48DA-AC58-01F9CBEA9160}" destId="{8073D30A-A3D0-4AE2-8C86-9A2A8F7AE675}" srcOrd="2" destOrd="0" parTransId="{6314521B-C76D-4986-9541-2DD0710ED857}" sibTransId="{6FEFEF9C-6C66-45B0-BC31-203CCE3177C9}"/>
    <dgm:cxn modelId="{A6FB58A5-5A75-4B3F-85C5-BF9B476768B7}" srcId="{B19F6899-13B8-4376-AE83-3B8653CAF9C4}" destId="{7CC66147-C509-4B77-B7DF-B8C85402F300}" srcOrd="1" destOrd="0" parTransId="{91FEF7D5-9269-4300-8865-7B7E814AA82E}" sibTransId="{A3C5556A-6EB3-4F4B-9665-8801E499582B}"/>
    <dgm:cxn modelId="{DB592EC0-9FFD-49AE-9A57-C38401920FDC}" type="presOf" srcId="{01E2F1ED-D7CE-48DA-AC58-01F9CBEA9160}" destId="{3CD117F4-7E4B-45A6-860C-A92DD3FA2026}" srcOrd="0" destOrd="0" presId="urn:microsoft.com/office/officeart/2008/layout/AlternatingHexagons"/>
    <dgm:cxn modelId="{09BDF3C8-CE05-4720-934B-8036DA2D9D2B}" srcId="{3F950CDF-7FC8-4002-9967-264DA370172B}" destId="{B19F6899-13B8-4376-AE83-3B8653CAF9C4}" srcOrd="0" destOrd="0" parTransId="{E53F422C-E4B6-4459-920E-788933881A05}" sibTransId="{1B911416-B4CE-4465-889F-AA4744F952F4}"/>
    <dgm:cxn modelId="{04A59A58-EC79-4924-9327-59649824CC52}" type="presOf" srcId="{3F950CDF-7FC8-4002-9967-264DA370172B}" destId="{12E4E2EE-E2BD-4685-93B2-B83609F8ADC5}" srcOrd="0" destOrd="0" presId="urn:microsoft.com/office/officeart/2008/layout/AlternatingHexagons"/>
    <dgm:cxn modelId="{CE37A92F-FC5F-497A-8A7F-6408F1440410}" srcId="{3F950CDF-7FC8-4002-9967-264DA370172B}" destId="{01E2F1ED-D7CE-48DA-AC58-01F9CBEA9160}" srcOrd="1" destOrd="0" parTransId="{8C2A048A-21BE-4465-B332-BE89F85989EE}" sibTransId="{C5128CD3-0EFC-43FE-ABA4-4C5894804F7C}"/>
    <dgm:cxn modelId="{4104EAB8-0372-45D8-A9EC-45905B5B8068}" type="presOf" srcId="{1B911416-B4CE-4465-889F-AA4744F952F4}" destId="{B6566F74-954A-4B95-BA1D-285D8199FB52}" srcOrd="0" destOrd="0" presId="urn:microsoft.com/office/officeart/2008/layout/AlternatingHexagons"/>
    <dgm:cxn modelId="{981D6297-B5CD-457F-8F48-ADA9DCDC03AA}" type="presOf" srcId="{B19F6899-13B8-4376-AE83-3B8653CAF9C4}" destId="{F4FEC8E7-54EC-45CF-9650-F8439B434312}" srcOrd="0" destOrd="0" presId="urn:microsoft.com/office/officeart/2008/layout/AlternatingHexagons"/>
    <dgm:cxn modelId="{5B1DE9FB-34AB-40F1-8D7B-F8C6ED185925}" type="presOf" srcId="{8073D30A-A3D0-4AE2-8C86-9A2A8F7AE675}" destId="{3E7236D2-D7C5-45BA-81DF-68936FC822B4}" srcOrd="0" destOrd="2" presId="urn:microsoft.com/office/officeart/2008/layout/AlternatingHexagons"/>
    <dgm:cxn modelId="{389A822C-08A0-4F45-A671-88EC6FE418A4}" type="presOf" srcId="{7735E06F-3AA6-4DF9-ABE8-E588A85BC9CA}" destId="{7B30363F-C711-4226-885C-8A6CBE3B32F3}" srcOrd="0" destOrd="2" presId="urn:microsoft.com/office/officeart/2008/layout/AlternatingHexagons"/>
    <dgm:cxn modelId="{6E29194D-F746-402F-8E18-7D404E5B78FF}" type="presOf" srcId="{57201814-C9CD-4ABD-8DBA-B8EA243B3350}" destId="{7B30363F-C711-4226-885C-8A6CBE3B32F3}" srcOrd="0" destOrd="0" presId="urn:microsoft.com/office/officeart/2008/layout/AlternatingHexagons"/>
    <dgm:cxn modelId="{91A338D2-C7DA-4BA7-91B8-C08C75D858DD}" type="presParOf" srcId="{12E4E2EE-E2BD-4685-93B2-B83609F8ADC5}" destId="{34A81169-0448-47C3-883E-F7C8B55088AA}" srcOrd="0" destOrd="0" presId="urn:microsoft.com/office/officeart/2008/layout/AlternatingHexagons"/>
    <dgm:cxn modelId="{6008A0A3-6C74-43EE-AC04-17BBDDBF46B8}" type="presParOf" srcId="{34A81169-0448-47C3-883E-F7C8B55088AA}" destId="{F4FEC8E7-54EC-45CF-9650-F8439B434312}" srcOrd="0" destOrd="0" presId="urn:microsoft.com/office/officeart/2008/layout/AlternatingHexagons"/>
    <dgm:cxn modelId="{6F0BA71C-8909-4ADF-ADE7-39C3AD4E8B4C}" type="presParOf" srcId="{34A81169-0448-47C3-883E-F7C8B55088AA}" destId="{7B30363F-C711-4226-885C-8A6CBE3B32F3}" srcOrd="1" destOrd="0" presId="urn:microsoft.com/office/officeart/2008/layout/AlternatingHexagons"/>
    <dgm:cxn modelId="{94A29068-8F03-4A2C-9BA5-ACCD37A4FBDB}" type="presParOf" srcId="{34A81169-0448-47C3-883E-F7C8B55088AA}" destId="{B7CE85E0-BA22-41D5-873C-817B6728E2CC}" srcOrd="2" destOrd="0" presId="urn:microsoft.com/office/officeart/2008/layout/AlternatingHexagons"/>
    <dgm:cxn modelId="{5F35444B-13B8-47AC-B773-ED350F56FBE3}" type="presParOf" srcId="{34A81169-0448-47C3-883E-F7C8B55088AA}" destId="{D2993735-D2B9-4361-9E68-F59EC5C7BC0C}" srcOrd="3" destOrd="0" presId="urn:microsoft.com/office/officeart/2008/layout/AlternatingHexagons"/>
    <dgm:cxn modelId="{603D5E0A-DEA7-4472-B920-2F29B727AA82}" type="presParOf" srcId="{34A81169-0448-47C3-883E-F7C8B55088AA}" destId="{B6566F74-954A-4B95-BA1D-285D8199FB52}" srcOrd="4" destOrd="0" presId="urn:microsoft.com/office/officeart/2008/layout/AlternatingHexagons"/>
    <dgm:cxn modelId="{52CB146A-2034-4B34-90BF-046A7DDEA6E1}" type="presParOf" srcId="{12E4E2EE-E2BD-4685-93B2-B83609F8ADC5}" destId="{ACF87535-7930-4852-868A-EF6CDDC5A3FC}" srcOrd="1" destOrd="0" presId="urn:microsoft.com/office/officeart/2008/layout/AlternatingHexagons"/>
    <dgm:cxn modelId="{A623D0B7-C55B-41F2-891A-7A54AD79A5ED}" type="presParOf" srcId="{12E4E2EE-E2BD-4685-93B2-B83609F8ADC5}" destId="{C1DCD896-514B-4769-90DD-6F560068D99A}" srcOrd="2" destOrd="0" presId="urn:microsoft.com/office/officeart/2008/layout/AlternatingHexagons"/>
    <dgm:cxn modelId="{36E0DFE2-F795-45DA-B4A1-6F1CE5F2E538}" type="presParOf" srcId="{C1DCD896-514B-4769-90DD-6F560068D99A}" destId="{3CD117F4-7E4B-45A6-860C-A92DD3FA2026}" srcOrd="0" destOrd="0" presId="urn:microsoft.com/office/officeart/2008/layout/AlternatingHexagons"/>
    <dgm:cxn modelId="{44E8DA25-1850-4A59-85FB-9D2E0A0CA902}" type="presParOf" srcId="{C1DCD896-514B-4769-90DD-6F560068D99A}" destId="{3E7236D2-D7C5-45BA-81DF-68936FC822B4}" srcOrd="1" destOrd="0" presId="urn:microsoft.com/office/officeart/2008/layout/AlternatingHexagons"/>
    <dgm:cxn modelId="{AB300EBF-35B4-4E3B-83FC-25033EFE06D7}" type="presParOf" srcId="{C1DCD896-514B-4769-90DD-6F560068D99A}" destId="{EBB57503-1292-4EDE-80BC-0CAC4FBEFAF8}" srcOrd="2" destOrd="0" presId="urn:microsoft.com/office/officeart/2008/layout/AlternatingHexagons"/>
    <dgm:cxn modelId="{8C50301E-E021-4862-BD66-2D064A4AEBA3}" type="presParOf" srcId="{C1DCD896-514B-4769-90DD-6F560068D99A}" destId="{9F74AF1F-7F11-47A2-9B18-894DCB687C4C}" srcOrd="3" destOrd="0" presId="urn:microsoft.com/office/officeart/2008/layout/AlternatingHexagons"/>
    <dgm:cxn modelId="{704B90A3-DE65-49C0-9907-7995911D3BC9}" type="presParOf" srcId="{C1DCD896-514B-4769-90DD-6F560068D99A}" destId="{39579A88-7189-470F-8EAF-497E4E8B67B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DFC4E-4776-4F13-B729-A94AA5D13BFA}">
      <dsp:nvSpPr>
        <dsp:cNvPr id="0" name=""/>
        <dsp:cNvSpPr/>
      </dsp:nvSpPr>
      <dsp:spPr>
        <a:xfrm rot="21300000">
          <a:off x="13258" y="1518334"/>
          <a:ext cx="4293963" cy="491723"/>
        </a:xfrm>
        <a:prstGeom prst="mathMin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1D269AF-1439-4046-9C53-9C20EE90A59B}">
      <dsp:nvSpPr>
        <dsp:cNvPr id="0" name=""/>
        <dsp:cNvSpPr/>
      </dsp:nvSpPr>
      <dsp:spPr>
        <a:xfrm>
          <a:off x="518457" y="176419"/>
          <a:ext cx="1296144" cy="1411356"/>
        </a:xfrm>
        <a:prstGeom prst="down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EE15F3-4939-4A2D-A3FC-CB73F44BC488}">
      <dsp:nvSpPr>
        <dsp:cNvPr id="0" name=""/>
        <dsp:cNvSpPr/>
      </dsp:nvSpPr>
      <dsp:spPr>
        <a:xfrm>
          <a:off x="2088236" y="992"/>
          <a:ext cx="2102642" cy="148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Reducing Inequalities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Targeting priority populations</a:t>
          </a:r>
          <a:endParaRPr lang="en-GB" sz="1400" kern="1200" dirty="0"/>
        </a:p>
      </dsp:txBody>
      <dsp:txXfrm>
        <a:off x="2088236" y="992"/>
        <a:ext cx="2102642" cy="1481924"/>
      </dsp:txXfrm>
    </dsp:sp>
    <dsp:sp modelId="{09F43ED6-6CEA-4861-BB26-E9E42CA4876E}">
      <dsp:nvSpPr>
        <dsp:cNvPr id="0" name=""/>
        <dsp:cNvSpPr/>
      </dsp:nvSpPr>
      <dsp:spPr>
        <a:xfrm>
          <a:off x="2505878" y="1940615"/>
          <a:ext cx="1296144" cy="1411356"/>
        </a:xfrm>
        <a:prstGeom prst="up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CCCF83-BD6F-4C23-9722-6BA066782B5D}">
      <dsp:nvSpPr>
        <dsp:cNvPr id="0" name=""/>
        <dsp:cNvSpPr/>
      </dsp:nvSpPr>
      <dsp:spPr>
        <a:xfrm>
          <a:off x="302433" y="2046467"/>
          <a:ext cx="2073830" cy="148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NHS Sustainability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Emphasis on smokers in the healthcare system</a:t>
          </a:r>
          <a:endParaRPr lang="en-GB" sz="1400" kern="1200" dirty="0"/>
        </a:p>
      </dsp:txBody>
      <dsp:txXfrm>
        <a:off x="302433" y="2046467"/>
        <a:ext cx="2073830" cy="1481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EC8E7-54EC-45CF-9650-F8439B434312}">
      <dsp:nvSpPr>
        <dsp:cNvPr id="0" name=""/>
        <dsp:cNvSpPr/>
      </dsp:nvSpPr>
      <dsp:spPr>
        <a:xfrm rot="5400000">
          <a:off x="3320227" y="180357"/>
          <a:ext cx="2178113" cy="1894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 smokefree NHS</a:t>
          </a:r>
          <a:endParaRPr lang="en-GB" sz="1400" b="1" kern="1200" dirty="0"/>
        </a:p>
      </dsp:txBody>
      <dsp:txXfrm rot="-5400000">
        <a:off x="3757102" y="378203"/>
        <a:ext cx="1304362" cy="1499267"/>
      </dsp:txXfrm>
    </dsp:sp>
    <dsp:sp modelId="{7B30363F-C711-4226-885C-8A6CBE3B32F3}">
      <dsp:nvSpPr>
        <dsp:cNvPr id="0" name=""/>
        <dsp:cNvSpPr/>
      </dsp:nvSpPr>
      <dsp:spPr>
        <a:xfrm>
          <a:off x="5414265" y="474402"/>
          <a:ext cx="2430774" cy="130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5">
                  <a:lumMod val="75000"/>
                </a:schemeClr>
              </a:solidFill>
            </a:rPr>
            <a:t>- Smoking in pregnancy</a:t>
          </a:r>
          <a:endParaRPr lang="en-GB" sz="1400" b="1" kern="1200" dirty="0">
            <a:solidFill>
              <a:schemeClr val="accent5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5">
                  <a:lumMod val="75000"/>
                </a:schemeClr>
              </a:solidFill>
            </a:rPr>
            <a:t>- Mental health</a:t>
          </a:r>
          <a:endParaRPr lang="en-GB" sz="1400" b="1" kern="1200" dirty="0">
            <a:solidFill>
              <a:schemeClr val="accent5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5">
                  <a:lumMod val="75000"/>
                </a:schemeClr>
              </a:solidFill>
            </a:rPr>
            <a:t>- Acute / Secondary Care</a:t>
          </a:r>
          <a:endParaRPr lang="en-GB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414265" y="474402"/>
        <a:ext cx="2430774" cy="1306867"/>
      </dsp:txXfrm>
    </dsp:sp>
    <dsp:sp modelId="{B6566F74-954A-4B95-BA1D-285D8199FB52}">
      <dsp:nvSpPr>
        <dsp:cNvPr id="0" name=""/>
        <dsp:cNvSpPr/>
      </dsp:nvSpPr>
      <dsp:spPr>
        <a:xfrm rot="5400000">
          <a:off x="1273672" y="180357"/>
          <a:ext cx="2178113" cy="1894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AE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Public campaigns</a:t>
          </a:r>
          <a:endParaRPr lang="en-GB" sz="1400" b="0" kern="1200" dirty="0"/>
        </a:p>
      </dsp:txBody>
      <dsp:txXfrm rot="-5400000">
        <a:off x="1710547" y="378203"/>
        <a:ext cx="1304362" cy="1499267"/>
      </dsp:txXfrm>
    </dsp:sp>
    <dsp:sp modelId="{3CD117F4-7E4B-45A6-860C-A92DD3FA2026}">
      <dsp:nvSpPr>
        <dsp:cNvPr id="0" name=""/>
        <dsp:cNvSpPr/>
      </dsp:nvSpPr>
      <dsp:spPr>
        <a:xfrm rot="5400000">
          <a:off x="2306687" y="2013784"/>
          <a:ext cx="2178113" cy="1894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Supporting local delivery</a:t>
          </a:r>
          <a:endParaRPr lang="en-GB" sz="1400" b="1" kern="1200" dirty="0"/>
        </a:p>
      </dsp:txBody>
      <dsp:txXfrm rot="-5400000">
        <a:off x="2743562" y="2211630"/>
        <a:ext cx="1304362" cy="1499267"/>
      </dsp:txXfrm>
    </dsp:sp>
    <dsp:sp modelId="{3E7236D2-D7C5-45BA-81DF-68936FC822B4}">
      <dsp:nvSpPr>
        <dsp:cNvPr id="0" name=""/>
        <dsp:cNvSpPr/>
      </dsp:nvSpPr>
      <dsp:spPr>
        <a:xfrm>
          <a:off x="4464487" y="2304261"/>
          <a:ext cx="3196813" cy="130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5">
                  <a:lumMod val="75000"/>
                </a:schemeClr>
              </a:solidFill>
            </a:rPr>
            <a:t>- Priority populations/ groups</a:t>
          </a:r>
          <a:endParaRPr lang="en-GB" sz="1400" b="1" kern="1200" dirty="0">
            <a:solidFill>
              <a:schemeClr val="accent5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5">
                  <a:lumMod val="75000"/>
                </a:schemeClr>
              </a:solidFill>
            </a:rPr>
            <a:t>- Evidenced-based interventions</a:t>
          </a:r>
          <a:endParaRPr lang="en-GB" sz="1400" b="1" kern="1200" dirty="0">
            <a:solidFill>
              <a:schemeClr val="accent5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5">
                  <a:lumMod val="75000"/>
                </a:schemeClr>
              </a:solidFill>
            </a:rPr>
            <a:t>- Training</a:t>
          </a:r>
          <a:endParaRPr lang="en-GB" sz="1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464487" y="2304261"/>
        <a:ext cx="3196813" cy="1306867"/>
      </dsp:txXfrm>
    </dsp:sp>
    <dsp:sp modelId="{39579A88-7189-470F-8EAF-497E4E8B67BD}">
      <dsp:nvSpPr>
        <dsp:cNvPr id="0" name=""/>
        <dsp:cNvSpPr/>
      </dsp:nvSpPr>
      <dsp:spPr>
        <a:xfrm rot="5400000">
          <a:off x="218462" y="2013784"/>
          <a:ext cx="2178113" cy="1894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AE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Nicotine containing products</a:t>
          </a:r>
          <a:endParaRPr lang="en-GB" sz="1400" b="0" kern="1200" dirty="0"/>
        </a:p>
      </dsp:txBody>
      <dsp:txXfrm rot="-5400000">
        <a:off x="655337" y="2211630"/>
        <a:ext cx="1304362" cy="149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0.65384</cdr:x>
      <cdr:y>0.71394</cdr:y>
    </cdr:from>
    <cdr:to>
      <cdr:x>1</cdr:x>
      <cdr:y>0.84254</cdr:y>
    </cdr:to>
    <cdr:sp macro="" textlink="">
      <cdr:nvSpPr>
        <cdr:cNvPr id="2" name="AutoShape 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250057" y="3384277"/>
          <a:ext cx="2779518" cy="609599"/>
        </a:xfrm>
        <a:custGeom xmlns:a="http://schemas.openxmlformats.org/drawingml/2006/main">
          <a:avLst/>
          <a:gdLst>
            <a:gd name="T0" fmla="*/ 10800 w 21600"/>
            <a:gd name="T1" fmla="*/ 10800 h 21600"/>
            <a:gd name="T2" fmla="*/ 10800 w 21600"/>
            <a:gd name="T3" fmla="*/ 10800 h 21600"/>
            <a:gd name="T4" fmla="*/ 10800 w 21600"/>
            <a:gd name="T5" fmla="*/ 10800 h 21600"/>
            <a:gd name="T6" fmla="*/ 10800 w 21600"/>
            <a:gd name="T7" fmla="*/ 10800 h 2160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</a:cxnLst>
          <a:rect l="0" t="0" r="r" b="b"/>
          <a:pathLst>
            <a:path w="21600" h="21600">
              <a:moveTo>
                <a:pt x="0" y="0"/>
              </a:moveTo>
              <a:lnTo>
                <a:pt x="21600" y="0"/>
              </a:lnTo>
              <a:lnTo>
                <a:pt x="21600" y="21600"/>
              </a:lnTo>
              <a:lnTo>
                <a:pt x="0" y="21600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>
              <a:solidFill>
                <a:srgbClr val="000000"/>
              </a:solidFill>
              <a:prstDash val="solid"/>
              <a:miter lim="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lIns="36124" tIns="36124" rIns="36124" bIns="36124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en-US" altLang="en-US" sz="1400" dirty="0" smtClean="0">
              <a:solidFill>
                <a:schemeClr val="bg2"/>
              </a:solidFill>
              <a:latin typeface="Arial Bold" charset="0"/>
              <a:ea typeface="Arial Bold" charset="0"/>
              <a:cs typeface="Arial Bold" charset="0"/>
              <a:sym typeface="Arial Bold" charset="0"/>
            </a:rPr>
            <a:t>Standard packs generation </a:t>
          </a:r>
          <a:br>
            <a:rPr lang="en-US" altLang="en-US" sz="1400" dirty="0" smtClean="0">
              <a:solidFill>
                <a:schemeClr val="bg2"/>
              </a:solidFill>
              <a:latin typeface="Arial Bold" charset="0"/>
              <a:ea typeface="Arial Bold" charset="0"/>
              <a:cs typeface="Arial Bold" charset="0"/>
              <a:sym typeface="Arial Bold" charset="0"/>
            </a:rPr>
          </a:br>
          <a:r>
            <a:rPr lang="en-US" altLang="en-US" sz="1400" dirty="0" smtClean="0">
              <a:solidFill>
                <a:schemeClr val="bg2"/>
              </a:solidFill>
              <a:latin typeface="Arial Bold" charset="0"/>
              <a:ea typeface="Arial Bold" charset="0"/>
              <a:cs typeface="Arial Bold" charset="0"/>
              <a:sym typeface="Arial Bold" charset="0"/>
            </a:rPr>
            <a:t>turns 15</a:t>
          </a:r>
          <a:endParaRPr lang="en-US" altLang="en-US" sz="1400" dirty="0">
            <a:solidFill>
              <a:schemeClr val="bg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15/09/2017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C6F5-A4AC-4AF8-BDDE-9BF14BB6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571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1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Smokefree NHS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4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4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7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5F17B-8176-42D5-9F13-1D9853D3304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8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8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15/09/2017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8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F71B5A3E-AB5C-4394-BB97-07D04CB99A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BAADB3B0-2D09-4AA3-A340-09780B8284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55FD54BE-53AE-43A8-A8D2-A8E4EFCA2A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3C92E8B8-980F-4FD9-89A2-235B13F5A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D02A3ABA-32EC-4D50-B075-F06DC786BA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34F5B560-165B-4748-8F10-4294154EB5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EB4B846C-37E1-4198-8614-DFE920AB1F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1" fontAlgn="base" hangingPunct="1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1" fontAlgn="base" hangingPunct="1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630217/Towards_a_Smoke_free_Generation_-_A_Tobacco_Control_Plan_for_England_2017-2022__2_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Towards a Smokefree Generation: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A Tobacco Control Plan for </a:t>
            </a:r>
            <a:r>
              <a:rPr lang="en-GB" sz="4000" dirty="0"/>
              <a:t>England</a:t>
            </a:r>
            <a:br>
              <a:rPr lang="en-GB" sz="40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1800" dirty="0" smtClean="0"/>
              <a:t>South West Clinical Senate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21 September 2017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7633648" cy="1346448"/>
          </a:xfrm>
        </p:spPr>
        <p:txBody>
          <a:bodyPr>
            <a:normAutofit/>
          </a:bodyPr>
          <a:lstStyle/>
          <a:p>
            <a:r>
              <a:rPr lang="en-GB" dirty="0" smtClean="0"/>
              <a:t>Allan.Gregory@phe.gov.uk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8028000" cy="648072"/>
          </a:xfrm>
        </p:spPr>
        <p:txBody>
          <a:bodyPr/>
          <a:lstStyle/>
          <a:p>
            <a:r>
              <a:rPr lang="en-GB" dirty="0" smtClean="0"/>
              <a:t>Golden Threads…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84596664"/>
              </p:ext>
            </p:extLst>
          </p:nvPr>
        </p:nvGraphicFramePr>
        <p:xfrm>
          <a:off x="2195736" y="1267768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1" y="4869160"/>
            <a:ext cx="7732700" cy="1623319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120680" cy="648072"/>
          </a:xfrm>
        </p:spPr>
        <p:txBody>
          <a:bodyPr/>
          <a:lstStyle/>
          <a:p>
            <a:r>
              <a:rPr lang="en-GB" dirty="0" smtClean="0"/>
              <a:t>System-wide action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72808" cy="48485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08712" cy="648072"/>
          </a:xfrm>
        </p:spPr>
        <p:txBody>
          <a:bodyPr/>
          <a:lstStyle/>
          <a:p>
            <a:r>
              <a:rPr lang="en-GB" dirty="0" smtClean="0"/>
              <a:t>Focus on PHE deliverables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41391133"/>
              </p:ext>
            </p:extLst>
          </p:nvPr>
        </p:nvGraphicFramePr>
        <p:xfrm>
          <a:off x="899592" y="1412776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4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16" y="404664"/>
            <a:ext cx="7056784" cy="648072"/>
          </a:xfrm>
        </p:spPr>
        <p:txBody>
          <a:bodyPr/>
          <a:lstStyle/>
          <a:p>
            <a:r>
              <a:rPr lang="en-GB" dirty="0" smtClean="0"/>
              <a:t>Public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248472"/>
          </a:xfrm>
        </p:spPr>
        <p:txBody>
          <a:bodyPr/>
          <a:lstStyle/>
          <a:p>
            <a:pPr marL="0" lvl="0" indent="0">
              <a:buClr>
                <a:srgbClr val="00AE9E"/>
              </a:buClr>
            </a:pPr>
            <a:r>
              <a:rPr lang="en-GB" sz="2000" dirty="0" smtClean="0"/>
              <a:t>PHE will:</a:t>
            </a:r>
            <a:endParaRPr lang="en-GB" sz="2000" dirty="0"/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Continue to use mass media campaigns to promote smoking cessation and raise awareness of the harms of smoking. This will include the funding and delivery of Stoptober</a:t>
            </a:r>
            <a:r>
              <a:rPr lang="en-GB" sz="1700" dirty="0" smtClean="0"/>
              <a:t>.</a:t>
            </a:r>
            <a:endParaRPr lang="en-GB" sz="1700" dirty="0"/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Include within quit smoking campaigns messages about the relative safety of e-cigarettes</a:t>
            </a:r>
            <a:r>
              <a:rPr lang="en-GB" sz="1700" dirty="0" smtClean="0"/>
              <a:t>.</a:t>
            </a:r>
            <a:endParaRPr lang="en-GB" sz="1700" dirty="0"/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700" dirty="0"/>
              <a:t>PHE and DH will continue to review the effect of marketing campaigns in comprehensive action to reduce smoking and maintain an effective, evidence based approach towards behaviour change marketing.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69160"/>
            <a:ext cx="8204145" cy="122413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16" y="404664"/>
            <a:ext cx="7056784" cy="648072"/>
          </a:xfrm>
        </p:spPr>
        <p:txBody>
          <a:bodyPr/>
          <a:lstStyle/>
          <a:p>
            <a:r>
              <a:rPr lang="en-GB" dirty="0" smtClean="0"/>
              <a:t>Nicotine Containing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3960440"/>
          </a:xfrm>
        </p:spPr>
        <p:txBody>
          <a:bodyPr/>
          <a:lstStyle/>
          <a:p>
            <a:pPr marL="0" lvl="0" indent="0">
              <a:buClr>
                <a:srgbClr val="00AE9E"/>
              </a:buClr>
            </a:pPr>
            <a:r>
              <a:rPr lang="en-GB" sz="2000" dirty="0" smtClean="0"/>
              <a:t>PHE will:</a:t>
            </a:r>
            <a:endParaRPr lang="en-GB" sz="2000" dirty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700" dirty="0" smtClean="0"/>
              <a:t>Support </a:t>
            </a:r>
            <a:r>
              <a:rPr lang="en-GB" sz="1700" dirty="0"/>
              <a:t>local areas looking to implement local smokefree policies differentiating the levels of harm caused by existing tobacco </a:t>
            </a:r>
            <a:r>
              <a:rPr lang="en-GB" sz="1700" dirty="0" smtClean="0"/>
              <a:t>products, e-cigarettes </a:t>
            </a:r>
            <a:r>
              <a:rPr lang="en-GB" sz="1700" dirty="0"/>
              <a:t>and other novel products.</a:t>
            </a:r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700" dirty="0" smtClean="0"/>
              <a:t>Update </a:t>
            </a:r>
            <a:r>
              <a:rPr lang="en-GB" sz="1700" dirty="0"/>
              <a:t>their evidence report on e-cigarettes and other novel nicotine delivery systems annually until the end of the Parliament in 2022 and will include within quit smoking campaigns messages about the relative safety of e-cigarettes. </a:t>
            </a:r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700" dirty="0" smtClean="0"/>
              <a:t>Continue </a:t>
            </a:r>
            <a:r>
              <a:rPr lang="en-GB" sz="1700" dirty="0"/>
              <a:t>to provide smokers and the public with clear, evidence based and accurate information on the relative harm of nicotine, e-cigarettes, other nicotine delivery systems and smoked tobacco, to enable informed decision-making. This will include the publication of an assessment of the risks of nicotine addiction. </a:t>
            </a:r>
            <a:endParaRPr lang="en-GB" sz="1700" dirty="0" smtClean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700" dirty="0" smtClean="0"/>
              <a:t>Provide </a:t>
            </a:r>
            <a:r>
              <a:rPr lang="en-GB" sz="1700" dirty="0"/>
              <a:t>evidence based guidance for health professionals to support them in advising smokers who want to use e-cigarettes or other nicotine delivery systems to quit</a:t>
            </a:r>
            <a:r>
              <a:rPr lang="en-GB" sz="1700" dirty="0" smtClean="0"/>
              <a:t>.</a:t>
            </a:r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696744" cy="648072"/>
          </a:xfrm>
        </p:spPr>
        <p:txBody>
          <a:bodyPr/>
          <a:lstStyle/>
          <a:p>
            <a:r>
              <a:rPr lang="en-GB" dirty="0" smtClean="0"/>
              <a:t>Supporting smokers to quit </a:t>
            </a:r>
            <a:r>
              <a:rPr lang="en-GB" sz="2800" dirty="0" smtClean="0"/>
              <a:t>(1)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/>
          <a:stretch/>
        </p:blipFill>
        <p:spPr bwMode="auto">
          <a:xfrm>
            <a:off x="5107775" y="1124744"/>
            <a:ext cx="3762375" cy="48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1340768"/>
            <a:ext cx="3695700" cy="42005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696744" cy="648072"/>
          </a:xfrm>
        </p:spPr>
        <p:txBody>
          <a:bodyPr/>
          <a:lstStyle/>
          <a:p>
            <a:r>
              <a:rPr lang="en-GB" dirty="0" smtClean="0"/>
              <a:t>Supporting smokers to quit </a:t>
            </a:r>
            <a:r>
              <a:rPr lang="en-GB" sz="2800" dirty="0" smtClean="0"/>
              <a:t>(1.1)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1550"/>
            <a:ext cx="8064896" cy="53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96744" cy="648072"/>
          </a:xfrm>
        </p:spPr>
        <p:txBody>
          <a:bodyPr/>
          <a:lstStyle/>
          <a:p>
            <a:r>
              <a:rPr lang="en-GB" dirty="0" smtClean="0"/>
              <a:t>Supporting smokers to quit </a:t>
            </a:r>
            <a:r>
              <a:rPr lang="en-GB" sz="2800" dirty="0" smtClean="0"/>
              <a:t>(2)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99301" cy="94852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7" y="4586955"/>
            <a:ext cx="7884443" cy="152116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916" y="2636912"/>
            <a:ext cx="7884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PHE to continue to monitor effectiveness of stop smoking services and support local authorities to refocus support to </a:t>
            </a:r>
            <a:r>
              <a:rPr lang="en-GB" sz="1800" dirty="0" smtClean="0"/>
              <a:t>quit</a:t>
            </a:r>
          </a:p>
          <a:p>
            <a:pPr>
              <a:buClr>
                <a:srgbClr val="00AE9E"/>
              </a:buClr>
            </a:pPr>
            <a:endParaRPr lang="en-GB" sz="1800" dirty="0" smtClean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PHE will continue to publish annual JSNA support pack</a:t>
            </a:r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PHE will target support at those areas with high levels of smoking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088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24736" cy="648072"/>
          </a:xfrm>
        </p:spPr>
        <p:txBody>
          <a:bodyPr/>
          <a:lstStyle/>
          <a:p>
            <a:r>
              <a:rPr lang="en-GB" dirty="0" smtClean="0"/>
              <a:t>Smokefree NHS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/>
          <a:stretch/>
        </p:blipFill>
        <p:spPr bwMode="auto">
          <a:xfrm>
            <a:off x="899592" y="1268760"/>
            <a:ext cx="7416824" cy="4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68752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Smokefree NHS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408796" cy="28083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168" y="404664"/>
            <a:ext cx="8028000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Towards a smokefree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5112568" cy="3384376"/>
          </a:xfrm>
        </p:spPr>
        <p:txBody>
          <a:bodyPr/>
          <a:lstStyle/>
          <a:p>
            <a:pPr marL="285750" indent="-285750">
              <a:buClr>
                <a:srgbClr val="00AE9E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PHE have supported the plan throughout its development.</a:t>
            </a:r>
          </a:p>
          <a:p>
            <a:pPr marL="285750" indent="-285750">
              <a:buClr>
                <a:srgbClr val="00AE9E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Within days of his appointment, the Public Health Minister made a commitment on the floor of the house, for the plan to be published before recess.</a:t>
            </a:r>
          </a:p>
          <a:p>
            <a:pPr marL="285750" indent="-285750">
              <a:buClr>
                <a:srgbClr val="00AE9E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/>
              <a:t>A new Government Tobacco Control Plan for England was published on 18</a:t>
            </a:r>
            <a:r>
              <a:rPr lang="en-GB" baseline="30000" dirty="0" smtClean="0"/>
              <a:t>th</a:t>
            </a:r>
            <a:r>
              <a:rPr lang="en-GB" dirty="0" smtClean="0"/>
              <a:t> July 2017.</a:t>
            </a:r>
          </a:p>
          <a:p>
            <a:pPr marL="285750" indent="-285750">
              <a:buClr>
                <a:srgbClr val="00AE9E"/>
              </a:buClr>
              <a:buSzPct val="100000"/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592288" cy="369948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68752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Smokefree NHS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528" y="1634946"/>
            <a:ext cx="8262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Support NHS England to </a:t>
            </a:r>
            <a:r>
              <a:rPr lang="en-GB" sz="1600" b="1" dirty="0" smtClean="0"/>
              <a:t>help smokers </a:t>
            </a:r>
            <a:r>
              <a:rPr lang="en-GB" sz="1600" dirty="0" smtClean="0"/>
              <a:t>using, visiting or working </a:t>
            </a:r>
            <a:r>
              <a:rPr lang="en-GB" sz="1600" b="1" dirty="0" smtClean="0"/>
              <a:t>in the NHS to quit</a:t>
            </a:r>
            <a:r>
              <a:rPr lang="en-GB" sz="1600" dirty="0" smtClean="0"/>
              <a:t>.</a:t>
            </a:r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Support NHS Trusts and secondary care units to </a:t>
            </a:r>
            <a:r>
              <a:rPr lang="en-GB" sz="1600" b="1" dirty="0" smtClean="0"/>
              <a:t>implement NICE guidance PH48 </a:t>
            </a:r>
            <a:r>
              <a:rPr lang="en-GB" sz="1600" dirty="0" smtClean="0"/>
              <a:t>on stopping smoking for people using maternity, mental health and acute services</a:t>
            </a:r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99672"/>
            <a:ext cx="8003516" cy="22175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68752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Smokefree NHS </a:t>
            </a:r>
            <a:r>
              <a:rPr lang="en-GB" sz="3000" dirty="0" smtClean="0"/>
              <a:t>(mental health)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552" y="1412776"/>
            <a:ext cx="8262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AE9E"/>
              </a:buClr>
            </a:pPr>
            <a:endParaRPr lang="en-GB" sz="1600" dirty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PHE and NHS England will </a:t>
            </a:r>
            <a:r>
              <a:rPr lang="en-GB" sz="1600" b="1" dirty="0"/>
              <a:t>develop and disseminate materials to support </a:t>
            </a:r>
            <a:r>
              <a:rPr lang="en-GB" sz="1600" dirty="0"/>
              <a:t>staff in mental health trusts to </a:t>
            </a:r>
            <a:r>
              <a:rPr lang="en-GB" sz="1600" b="1" dirty="0"/>
              <a:t>implement NICE Guidance PH45 </a:t>
            </a:r>
            <a:r>
              <a:rPr lang="en-GB" sz="1600" b="1" dirty="0" smtClean="0"/>
              <a:t>and </a:t>
            </a:r>
            <a:r>
              <a:rPr lang="en-GB" sz="1600" b="1" dirty="0"/>
              <a:t>PH48</a:t>
            </a:r>
            <a:r>
              <a:rPr lang="en-GB" sz="1600" dirty="0"/>
              <a:t>, which outline the recommendations for reducing the harm from smoking and for helping people stop smoking for people using maternity, mental health and acute services respectively</a:t>
            </a:r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DH and PHE will </a:t>
            </a:r>
            <a:r>
              <a:rPr lang="en-GB" sz="1600" b="1" dirty="0"/>
              <a:t>identify and rectify gaps in data on smoking and mental health </a:t>
            </a:r>
            <a:r>
              <a:rPr lang="en-GB" sz="1600" dirty="0"/>
              <a:t>which show prevalence, trends and the level of stop smoking support provided in order to have a comprehensive picture of the problem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5" y="3861048"/>
            <a:ext cx="7220018" cy="207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21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68752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Smokefree NHS </a:t>
            </a:r>
            <a:r>
              <a:rPr lang="en-GB" sz="3000" dirty="0" smtClean="0"/>
              <a:t>(smokefree pregnancy)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3650" y="126876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PHE </a:t>
            </a:r>
            <a:r>
              <a:rPr lang="en-GB" sz="1600" dirty="0"/>
              <a:t>will analyse current practice in maternity services, to </a:t>
            </a:r>
            <a:r>
              <a:rPr lang="en-GB" sz="1600" b="1" dirty="0"/>
              <a:t>assess the use of CO monitoring</a:t>
            </a:r>
            <a:r>
              <a:rPr lang="en-GB" sz="1600" dirty="0"/>
              <a:t> and the implementation of smokefree</a:t>
            </a:r>
            <a:r>
              <a:rPr lang="en-GB" sz="1600" dirty="0" smtClean="0"/>
              <a:t>.</a:t>
            </a:r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NHSE </a:t>
            </a:r>
            <a:r>
              <a:rPr lang="en-GB" sz="1600" dirty="0"/>
              <a:t>will work to reduce smoking in pregnancy through CO testing at antenatal care and referral to stop smoking services through the </a:t>
            </a:r>
            <a:r>
              <a:rPr lang="en-GB" sz="1600" b="1" dirty="0"/>
              <a:t>Saving Babies’ Lives Care Bundle</a:t>
            </a:r>
          </a:p>
          <a:p>
            <a:pPr lvl="0">
              <a:buClr>
                <a:srgbClr val="00AE9E"/>
              </a:buClr>
            </a:pPr>
            <a:endParaRPr lang="en-GB" sz="1600" dirty="0" smtClean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PHE and </a:t>
            </a:r>
            <a:r>
              <a:rPr lang="en-GB" sz="1600" dirty="0" smtClean="0"/>
              <a:t>NHSE to </a:t>
            </a:r>
            <a:r>
              <a:rPr lang="en-GB" sz="1600" dirty="0"/>
              <a:t>develop a joint work plan setting out recommendations for how local areas can work together to </a:t>
            </a:r>
            <a:r>
              <a:rPr lang="en-GB" sz="1600" b="1" dirty="0"/>
              <a:t>achieve the smoking in pregnancy ambition</a:t>
            </a:r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Through </a:t>
            </a:r>
            <a:r>
              <a:rPr lang="en-GB" sz="1600" dirty="0"/>
              <a:t>the </a:t>
            </a:r>
            <a:r>
              <a:rPr lang="en-GB" sz="1600" b="1" dirty="0"/>
              <a:t>MTP</a:t>
            </a:r>
            <a:r>
              <a:rPr lang="en-GB" sz="1600" dirty="0"/>
              <a:t>, NHS E will work with PHE to reduce stillbirths, neonatal and maternal deaths, by consistently emphasising opportunities to achieve and sustain smokefree pregnancies.</a:t>
            </a:r>
          </a:p>
          <a:p>
            <a:pPr marL="285750" lvl="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2681"/>
            <a:ext cx="7420718" cy="216467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96744" cy="648072"/>
          </a:xfrm>
        </p:spPr>
        <p:txBody>
          <a:bodyPr/>
          <a:lstStyle/>
          <a:p>
            <a:r>
              <a:rPr lang="en-GB" dirty="0" smtClean="0"/>
              <a:t>Next steps: implementation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18287" y="1829038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Freeform 6"/>
          <p:cNvSpPr/>
          <p:nvPr/>
        </p:nvSpPr>
        <p:spPr>
          <a:xfrm>
            <a:off x="1452433" y="3140968"/>
            <a:ext cx="859971" cy="859971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2195736" y="4528456"/>
            <a:ext cx="859971" cy="859971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690943" y="2074357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Agree an implementation plan with DH </a:t>
            </a:r>
            <a:r>
              <a:rPr lang="en-GB" sz="1800" dirty="0" smtClean="0"/>
              <a:t>[whole plan]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3200720"/>
            <a:ext cx="548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Partner agencies and localities to develop their own delivery plans.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477377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Implementation events</a:t>
            </a:r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9854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20880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Immediate action regionally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852936"/>
            <a:ext cx="7776864" cy="3024336"/>
          </a:xfrm>
        </p:spPr>
        <p:txBody>
          <a:bodyPr/>
          <a:lstStyle/>
          <a:p>
            <a:pPr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Promote </a:t>
            </a:r>
            <a:r>
              <a:rPr lang="en-GB" b="1" dirty="0" smtClean="0"/>
              <a:t>CLeaR Improvement </a:t>
            </a:r>
            <a:r>
              <a:rPr lang="en-GB" dirty="0" smtClean="0"/>
              <a:t>self-assessment</a:t>
            </a:r>
            <a:r>
              <a:rPr lang="en-GB" b="1" dirty="0" smtClean="0"/>
              <a:t> </a:t>
            </a:r>
            <a:r>
              <a:rPr lang="en-GB" dirty="0" smtClean="0"/>
              <a:t>tool. </a:t>
            </a:r>
          </a:p>
          <a:p>
            <a:pPr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  the inclusion of tobacco control interventions within local </a:t>
            </a:r>
            <a:r>
              <a:rPr lang="en-GB" b="1" dirty="0" smtClean="0"/>
              <a:t>Joint Strategic Needs Assessments</a:t>
            </a:r>
            <a:r>
              <a:rPr lang="en-GB" dirty="0" smtClean="0"/>
              <a:t> and </a:t>
            </a:r>
            <a:r>
              <a:rPr lang="en-GB" b="1" dirty="0" smtClean="0"/>
              <a:t>commissioning intentions</a:t>
            </a:r>
            <a:r>
              <a:rPr lang="en-GB" dirty="0" smtClean="0"/>
              <a:t>.</a:t>
            </a:r>
          </a:p>
          <a:p>
            <a:pPr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/>
              <a:t>Amplify national marketing </a:t>
            </a:r>
            <a:r>
              <a:rPr lang="en-GB" b="1" dirty="0"/>
              <a:t>campaigns</a:t>
            </a:r>
            <a:r>
              <a:rPr lang="en-GB" dirty="0"/>
              <a:t>: Stoptober and Health Harms.</a:t>
            </a:r>
          </a:p>
          <a:p>
            <a:pPr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 local systems to deliver a </a:t>
            </a:r>
            <a:r>
              <a:rPr lang="en-GB" b="1" dirty="0" smtClean="0"/>
              <a:t>smokefree NHS</a:t>
            </a:r>
            <a:r>
              <a:rPr lang="en-GB" dirty="0" smtClean="0"/>
              <a:t>: via PH48/45/26 compliance and CQUIN initiatives.</a:t>
            </a:r>
          </a:p>
          <a:p>
            <a:pPr marL="177800" lvl="1" indent="0">
              <a:buClr>
                <a:srgbClr val="00AE9E"/>
              </a:buClr>
            </a:pPr>
            <a:endParaRPr lang="en-GB" dirty="0" smtClean="0"/>
          </a:p>
          <a:p>
            <a:pPr>
              <a:buClr>
                <a:srgbClr val="00AE9E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36904" cy="97227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3097212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5 steps towards a smokefree NHS: Comprehensive local action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  </a:t>
            </a:r>
            <a:fld id="{ADFA169A-ABAA-438D-A12C-2835530F7308}" type="slidenum">
              <a:rPr lang="en-US" altLang="en-US" dirty="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50911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768752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Agree local standards / commitments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1501913"/>
            <a:ext cx="4572000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 smtClean="0"/>
              <a:t>[BTS 2017]</a:t>
            </a:r>
          </a:p>
          <a:p>
            <a:pPr marL="342900" indent="-34290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dirty="0"/>
              <a:t>Trusts should have a senior clinician, with clinical programmed activity, to lead a Trust based smoking cessation service and implement the core NICE and BTS standards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Prescribe all hospitalised patients who smoke nicotine replacement therapy to aid quit attempts and reduce symptoms of nicotine withdrawal, unless contraindicated or patients opt out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1" y="2917686"/>
            <a:ext cx="3658567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System Leadership / Accountability</a:t>
            </a:r>
          </a:p>
          <a:p>
            <a:pPr marL="342900" indent="-34290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PH48 compliance</a:t>
            </a:r>
          </a:p>
          <a:p>
            <a:pPr marL="342900" indent="-34290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Delivery of the CQUIN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1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889608" y="476672"/>
            <a:ext cx="7252367" cy="81085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“Making a million opportunities count”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2" y="2654203"/>
            <a:ext cx="5085779" cy="36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6379778"/>
            <a:ext cx="2754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[Dr Sanjay Agrawal / British Thoracic Society]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79128"/>
            <a:ext cx="91440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11432" y="1442503"/>
            <a:ext cx="14213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Arial" charset="0"/>
              </a:rPr>
              <a:t>Tobacco use</a:t>
            </a:r>
            <a:endParaRPr lang="en-GB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53057" y="1723491"/>
            <a:ext cx="616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latin typeface="Arial" charset="0"/>
              </a:rPr>
              <a:t>Sx’s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35600" y="2804582"/>
            <a:ext cx="10810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prstClr val="black"/>
                </a:solidFill>
                <a:latin typeface="Arial" charset="0"/>
              </a:rPr>
              <a:t>Dx</a:t>
            </a:r>
            <a:r>
              <a:rPr lang="en-GB" sz="1400" dirty="0">
                <a:solidFill>
                  <a:prstClr val="black"/>
                </a:solidFill>
                <a:latin typeface="Arial" charset="0"/>
              </a:rPr>
              <a:t> &amp;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latin typeface="Arial" charset="0"/>
              </a:rPr>
              <a:t> Rx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9113" y="2137866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76375" y="2134691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47832" y="20187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59113" y="2134691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Arial" charset="0"/>
              </a:rPr>
              <a:t>40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895619" y="218227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268538" y="2134691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Arial" charset="0"/>
              </a:rPr>
              <a:t>30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87788" y="2134691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679950" y="2134691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Arial" charset="0"/>
              </a:rPr>
              <a:t>60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5795963" y="2090203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867400" y="266646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116015" y="1514908"/>
            <a:ext cx="1223962" cy="215900"/>
          </a:xfrm>
          <a:prstGeom prst="leftArrow">
            <a:avLst>
              <a:gd name="adj1" fmla="val 50000"/>
              <a:gd name="adj2" fmla="val 141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796548" y="1514945"/>
            <a:ext cx="2179601" cy="216347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6084888" y="2090203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867412" y="1723491"/>
            <a:ext cx="790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latin typeface="Tahoma" pitchFamily="34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7704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8028000" cy="3036632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allan.gregory@phe.gov.uk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34F5B560-165B-4748-8F10-4294154EB5E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8028000" cy="648072"/>
          </a:xfrm>
        </p:spPr>
        <p:txBody>
          <a:bodyPr/>
          <a:lstStyle/>
          <a:p>
            <a:r>
              <a:rPr lang="en-GB" dirty="0" smtClean="0"/>
              <a:t>National ambitions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75" y="2708920"/>
            <a:ext cx="8064896" cy="2664296"/>
          </a:xfrm>
        </p:spPr>
        <p:txBody>
          <a:bodyPr/>
          <a:lstStyle/>
          <a:p>
            <a:pPr lvl="0">
              <a:spcBef>
                <a:spcPts val="1000"/>
              </a:spcBef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Reduce adult smoking </a:t>
            </a:r>
            <a:r>
              <a:rPr lang="en-GB" dirty="0"/>
              <a:t>rates from 15.5% down to 12% or less. </a:t>
            </a:r>
          </a:p>
          <a:p>
            <a:pPr>
              <a:spcBef>
                <a:spcPts val="1000"/>
              </a:spcBef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spcBef>
                <a:spcPts val="1000"/>
              </a:spcBef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Reduce </a:t>
            </a:r>
            <a:r>
              <a:rPr lang="en-GB" dirty="0"/>
              <a:t>the prevalence of smoking in pregnancy from 10.7% to 6% or less</a:t>
            </a:r>
          </a:p>
          <a:p>
            <a:pPr lvl="0">
              <a:spcBef>
                <a:spcPts val="1000"/>
              </a:spcBef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0">
              <a:spcBef>
                <a:spcPts val="1000"/>
              </a:spcBef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Reduce </a:t>
            </a:r>
            <a:r>
              <a:rPr lang="en-GB" dirty="0"/>
              <a:t>the prevalence of 15 year olds who regularly smoke from 8% to 3% or less.  </a:t>
            </a:r>
            <a:endParaRPr lang="en-GB" dirty="0" smtClean="0"/>
          </a:p>
          <a:p>
            <a:pPr lvl="0">
              <a:spcBef>
                <a:spcPts val="1000"/>
              </a:spcBef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lvl="0">
              <a:spcBef>
                <a:spcPts val="1000"/>
              </a:spcBef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dirty="0"/>
              <a:t>Reduce the inequality gap in smoking prevalence between those in routine and manual occupations and the general population.</a:t>
            </a:r>
            <a:r>
              <a:rPr lang="en-GB" dirty="0" smtClean="0"/>
              <a:t> </a:t>
            </a:r>
            <a:endParaRPr lang="en-GB" dirty="0"/>
          </a:p>
          <a:p>
            <a:pPr>
              <a:spcBef>
                <a:spcPts val="100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9" y="1484784"/>
            <a:ext cx="8300308" cy="864096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525" y="404664"/>
            <a:ext cx="6226227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We have made progress, but plan to go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011107"/>
              </p:ext>
            </p:extLst>
          </p:nvPr>
        </p:nvGraphicFramePr>
        <p:xfrm>
          <a:off x="557213" y="1700808"/>
          <a:ext cx="8029575" cy="445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6"/>
          <p:cNvSpPr>
            <a:spLocks/>
          </p:cNvSpPr>
          <p:nvPr/>
        </p:nvSpPr>
        <p:spPr bwMode="auto">
          <a:xfrm>
            <a:off x="1336981" y="1988800"/>
            <a:ext cx="3131551" cy="309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24" tIns="36124" rIns="36124" bIns="36124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2003: Advertising </a:t>
            </a:r>
            <a:r>
              <a:rPr lang="en-US" altLang="en-US" sz="1400" dirty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ban in force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4157925" y="3213248"/>
            <a:ext cx="2070259" cy="5791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24" tIns="36124" rIns="36124" bIns="36124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Advertising </a:t>
            </a:r>
            <a:r>
              <a:rPr lang="en-US" altLang="en-US" sz="1400" dirty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ban </a:t>
            </a:r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generation turns 15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065173" y="2640258"/>
            <a:ext cx="2016262" cy="563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24" tIns="36124" rIns="36124" bIns="36124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2012-15: Display </a:t>
            </a:r>
            <a:r>
              <a:rPr lang="en-US" altLang="en-US" sz="1400" dirty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ban in force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2094525" y="2298071"/>
            <a:ext cx="2374007" cy="2905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24" tIns="36124" rIns="36124" bIns="36124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2007: Age </a:t>
            </a:r>
            <a:r>
              <a:rPr lang="en-US" altLang="en-US" sz="1400" dirty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of </a:t>
            </a:r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sale </a:t>
            </a:r>
            <a:r>
              <a:rPr lang="en-US" altLang="en-US" sz="1400" dirty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rise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5574772" y="4293096"/>
            <a:ext cx="2376330" cy="5040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24" tIns="36124" rIns="36124" bIns="36124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Display ban </a:t>
            </a:r>
            <a:r>
              <a:rPr lang="en-US" altLang="en-US" sz="1400" dirty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g</a:t>
            </a:r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eneration </a:t>
            </a:r>
            <a:b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</a:br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turns 15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4612243" y="3792356"/>
            <a:ext cx="1673079" cy="5007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124" tIns="36124" rIns="36124" bIns="36124"/>
          <a:lstStyle>
            <a:lvl1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6492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649288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2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2016: Standard packs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443" y="332656"/>
            <a:ext cx="8028000" cy="648072"/>
          </a:xfrm>
        </p:spPr>
        <p:txBody>
          <a:bodyPr/>
          <a:lstStyle/>
          <a:p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To achieve the ambitions, the </a:t>
            </a:r>
            <a:r>
              <a:rPr lang="en-GB" sz="1800" dirty="0"/>
              <a:t>new tobacco control </a:t>
            </a:r>
            <a:r>
              <a:rPr lang="en-GB" sz="1800" dirty="0" smtClean="0"/>
              <a:t>plan is targeted </a:t>
            </a:r>
            <a:r>
              <a:rPr lang="en-GB" sz="1800" dirty="0"/>
              <a:t>around four main themes, with a range of </a:t>
            </a:r>
            <a:r>
              <a:rPr lang="en-GB" sz="1800" dirty="0" smtClean="0"/>
              <a:t>commitments and actions for </a:t>
            </a:r>
            <a:r>
              <a:rPr lang="en-GB" sz="1800" dirty="0"/>
              <a:t>each</a:t>
            </a:r>
            <a:r>
              <a:rPr lang="en-GB" sz="1800" dirty="0" smtClean="0"/>
              <a:t>.</a:t>
            </a:r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Clr>
                <a:srgbClr val="00AE9E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It sets out the roles of PHE and NHS England in providing national leadership, and the </a:t>
            </a:r>
            <a:r>
              <a:rPr lang="en-GB" sz="1800" dirty="0">
                <a:solidFill>
                  <a:srgbClr val="00AE9E"/>
                </a:solidFill>
              </a:rPr>
              <a:t>need for close partnership working across local healthcare systems</a:t>
            </a:r>
            <a:r>
              <a:rPr lang="en-GB" sz="1800" dirty="0"/>
              <a:t> to deliver targeted, evidence-based interventions to support smokers to quit.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135679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AE9E"/>
              </a:buClr>
              <a:buFont typeface="+mj-lt"/>
              <a:buAutoNum type="arabicPeriod"/>
            </a:pPr>
            <a:r>
              <a:rPr lang="en-GB" dirty="0" smtClean="0"/>
              <a:t>Prevention first</a:t>
            </a:r>
          </a:p>
          <a:p>
            <a:pPr marL="457200" indent="-457200">
              <a:buClr>
                <a:srgbClr val="00AE9E"/>
              </a:buClr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Clr>
                <a:srgbClr val="00AE9E"/>
              </a:buClr>
              <a:buFont typeface="+mj-lt"/>
              <a:buAutoNum type="arabicPeriod"/>
            </a:pPr>
            <a:r>
              <a:rPr lang="en-GB" dirty="0" smtClean="0"/>
              <a:t>Supporting smokers to quit</a:t>
            </a:r>
          </a:p>
          <a:p>
            <a:pPr marL="457200" indent="-457200">
              <a:buClr>
                <a:srgbClr val="00AE9E"/>
              </a:buClr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Clr>
                <a:srgbClr val="00AE9E"/>
              </a:buClr>
              <a:buFont typeface="+mj-lt"/>
              <a:buAutoNum type="arabicPeriod"/>
            </a:pPr>
            <a:r>
              <a:rPr lang="en-GB" dirty="0" smtClean="0"/>
              <a:t>Eliminating variations in smoking rates</a:t>
            </a:r>
          </a:p>
          <a:p>
            <a:pPr marL="457200" indent="-457200">
              <a:buClr>
                <a:srgbClr val="00AE9E"/>
              </a:buClr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Clr>
                <a:srgbClr val="00AE9E"/>
              </a:buClr>
              <a:buFont typeface="+mj-lt"/>
              <a:buAutoNum type="arabicPeriod"/>
            </a:pPr>
            <a:r>
              <a:rPr lang="en-GB" dirty="0" smtClean="0"/>
              <a:t>Effective enforcement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443" y="332656"/>
            <a:ext cx="8028000" cy="648072"/>
          </a:xfrm>
        </p:spPr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04448" cy="21986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443" y="332656"/>
            <a:ext cx="8028000" cy="648072"/>
          </a:xfrm>
        </p:spPr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88424" cy="206826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443" y="332656"/>
            <a:ext cx="8028000" cy="648072"/>
          </a:xfrm>
        </p:spPr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3124"/>
            <a:ext cx="8532440" cy="22563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443" y="332656"/>
            <a:ext cx="8028000" cy="648072"/>
          </a:xfrm>
        </p:spPr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532440" cy="204879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E_Presentation-standard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CB78DA-7414-44EA-86FA-F15B09C5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FC1EF-2F95-41EE-85F1-7793D3E38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BBDFF-5ECF-495E-86FC-23E1884FDE9C}">
  <ds:schemaRefs>
    <ds:schemaRef ds:uri="http://purl.org/dc/dcmitype/"/>
    <ds:schemaRef ds:uri="http://schemas.microsoft.com/sharepoint/v3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PHE_Presentation-standard</Template>
  <TotalTime>1236</TotalTime>
  <Words>1117</Words>
  <Application>Microsoft Office PowerPoint</Application>
  <PresentationFormat>On-screen Show (4:3)</PresentationFormat>
  <Paragraphs>186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PHE_Presentation-standard</vt:lpstr>
      <vt:lpstr>Towards a Smokefree Generation: A Tobacco Control Plan for England  South West Clinical Senate 21 September 2017</vt:lpstr>
      <vt:lpstr>Towards a smokefree generation</vt:lpstr>
      <vt:lpstr>National ambitions</vt:lpstr>
      <vt:lpstr>We have made progress, but plan to go further</vt:lpstr>
      <vt:lpstr>Action</vt:lpstr>
      <vt:lpstr>Actions</vt:lpstr>
      <vt:lpstr>Actions</vt:lpstr>
      <vt:lpstr>Actions</vt:lpstr>
      <vt:lpstr>Actions</vt:lpstr>
      <vt:lpstr>Golden Threads…</vt:lpstr>
      <vt:lpstr>System-wide action</vt:lpstr>
      <vt:lpstr>Focus on PHE deliverables</vt:lpstr>
      <vt:lpstr>Public Campaigns</vt:lpstr>
      <vt:lpstr>Nicotine Containing Products</vt:lpstr>
      <vt:lpstr>Supporting smokers to quit (1)</vt:lpstr>
      <vt:lpstr>Supporting smokers to quit (1.1)</vt:lpstr>
      <vt:lpstr>Supporting smokers to quit (2)</vt:lpstr>
      <vt:lpstr>Smokefree NHS</vt:lpstr>
      <vt:lpstr>Smokefree NHS</vt:lpstr>
      <vt:lpstr>Smokefree NHS</vt:lpstr>
      <vt:lpstr>Smokefree NHS (mental health)</vt:lpstr>
      <vt:lpstr>Smokefree NHS (smokefree pregnancy)</vt:lpstr>
      <vt:lpstr>Next steps: implementation</vt:lpstr>
      <vt:lpstr>Immediate action regionally  </vt:lpstr>
      <vt:lpstr>5 steps towards a smokefree NHS: Comprehensive local action</vt:lpstr>
      <vt:lpstr>Agree local standards / commitments</vt:lpstr>
      <vt:lpstr>“Making a million opportunities count”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Control Plan</dc:title>
  <dc:creator>Allan Gregory</dc:creator>
  <cp:lastModifiedBy>Sarah Redka</cp:lastModifiedBy>
  <cp:revision>70</cp:revision>
  <cp:lastPrinted>2017-09-14T16:57:15Z</cp:lastPrinted>
  <dcterms:created xsi:type="dcterms:W3CDTF">2017-07-25T10:19:04Z</dcterms:created>
  <dcterms:modified xsi:type="dcterms:W3CDTF">2017-09-26T14:19:40Z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