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61" r:id="rId5"/>
    <p:sldId id="263" r:id="rId6"/>
    <p:sldId id="266" r:id="rId7"/>
    <p:sldId id="264" r:id="rId8"/>
    <p:sldId id="265" r:id="rId9"/>
    <p:sldId id="262" r:id="rId10"/>
    <p:sldId id="269" r:id="rId11"/>
    <p:sldId id="267" r:id="rId12"/>
    <p:sldId id="270" r:id="rId13"/>
    <p:sldId id="268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988" autoAdjust="0"/>
  </p:normalViewPr>
  <p:slideViewPr>
    <p:cSldViewPr>
      <p:cViewPr>
        <p:scale>
          <a:sx n="80" d="100"/>
          <a:sy n="80" d="100"/>
        </p:scale>
        <p:origin x="-1086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9BB32DF-7A8A-4FF6-A8F3-C518BFB0D16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393EEF8-98F0-40B5-9243-CCF4C72BB0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80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3EEF8-98F0-40B5-9243-CCF4C72BB05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52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3EEF8-98F0-40B5-9243-CCF4C72BB05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693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478"/>
            <a:r>
              <a:rPr lang="en-GB" dirty="0" smtClean="0"/>
              <a:t>(and despite having some very diverse services across a huge area, they were saying the same things)</a:t>
            </a:r>
          </a:p>
          <a:p>
            <a:pPr defTabSz="990478"/>
            <a:r>
              <a:rPr lang="en-GB" dirty="0" smtClean="0"/>
              <a:t>(applications for wellbeing money, staff survey, issues raised across meetings)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3EEF8-98F0-40B5-9243-CCF4C72BB05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017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Our main</a:t>
            </a:r>
            <a:r>
              <a:rPr lang="en-GB" baseline="0" dirty="0" smtClean="0"/>
              <a:t> causes of sickness absence are stress and </a:t>
            </a:r>
            <a:r>
              <a:rPr lang="en-GB" baseline="0" dirty="0" err="1" smtClean="0"/>
              <a:t>msk</a:t>
            </a:r>
            <a:endParaRPr lang="en-GB" baseline="0" dirty="0" smtClean="0"/>
          </a:p>
          <a:p>
            <a:r>
              <a:rPr lang="en-GB" baseline="0" dirty="0" smtClean="0"/>
              <a:t>What staff are hearing is; ride a bike, eat a salad </a:t>
            </a:r>
            <a:r>
              <a:rPr lang="en-GB" baseline="0" dirty="0" err="1" smtClean="0"/>
              <a:t>etc</a:t>
            </a:r>
            <a:r>
              <a:rPr lang="en-GB" baseline="0" dirty="0" smtClean="0"/>
              <a:t> its your fault your off sick.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3EEF8-98F0-40B5-9243-CCF4C72BB05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9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3EEF8-98F0-40B5-9243-CCF4C72BB05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607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01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209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26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2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55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64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100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065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572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2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68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97DDC-D21E-48F9-948A-A150CB649A5C}" type="datetimeFigureOut">
              <a:rPr lang="en-GB" smtClean="0"/>
              <a:t>15/08/2018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01834-8A1E-4757-B0F7-5C79642AD1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71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\\rvn00-file01\users\RVN17526\Desktop\SHWB_logo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302433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2186280"/>
            <a:ext cx="756084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Louisa Foxwell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Health and Wellbeing Lead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Avon and Wiltshire Mental Health Partnership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NHS Trust </a:t>
            </a:r>
          </a:p>
        </p:txBody>
      </p:sp>
    </p:spTree>
    <p:extLst>
      <p:ext uri="{BB962C8B-B14F-4D97-AF65-F5344CB8AC3E}">
        <p14:creationId xmlns:p14="http://schemas.microsoft.com/office/powerpoint/2010/main" val="16826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\\rvn00-file01\users\RVN17526\Desktop\SHWB_logo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302433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56965" y="3635732"/>
            <a:ext cx="295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Louisa.Foxwell@NHS.NET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123728" y="2780928"/>
            <a:ext cx="2950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Louisa Foxwell</a:t>
            </a:r>
          </a:p>
          <a:p>
            <a:r>
              <a:rPr lang="en-GB" dirty="0" smtClean="0"/>
              <a:t>Health and Wellbeing Lead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73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\\rvn00-file01\users\RVN17526\Desktop\SHWB_logo_bi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302433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1668864"/>
            <a:ext cx="813774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Avon and Wiltshire Partnership covers: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Bath, Swindon, Wiltshire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Bristol, North Somerset, South Gloucestershire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Secure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Specialist Services (Mother and Baby, Eating Disorders, Drug and Alcohol, </a:t>
            </a:r>
          </a:p>
          <a:p>
            <a:r>
              <a:rPr lang="en-GB" dirty="0"/>
              <a:t> </a:t>
            </a:r>
            <a:r>
              <a:rPr lang="en-GB" dirty="0" smtClean="0"/>
              <a:t>    Criminal justice and more)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CAMHS (Bristol and South Gloucestershire)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Headcount of 4000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Approx. 100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Covering in excess of 2500 square miles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1414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\\rvn00-file01\users\RVN17526\Desktop\SHWB_logo_bi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302433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1859" y="2420888"/>
            <a:ext cx="71404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Where we started</a:t>
            </a:r>
          </a:p>
          <a:p>
            <a:endParaRPr lang="en-GB" dirty="0"/>
          </a:p>
          <a:p>
            <a:r>
              <a:rPr lang="en-GB" dirty="0" smtClean="0"/>
              <a:t>Previous organisational strategy was around promoting healthy eating and physical activity, five ways to well being model – as was the national picture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70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\\rvn00-file01\users\RVN17526\Desktop\SHWB_logo_bi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302433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997839"/>
            <a:ext cx="7848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Staff Engagement</a:t>
            </a:r>
          </a:p>
          <a:p>
            <a:endParaRPr lang="en-GB" dirty="0"/>
          </a:p>
          <a:p>
            <a:r>
              <a:rPr lang="en-GB" dirty="0" smtClean="0"/>
              <a:t>6 months plus</a:t>
            </a:r>
          </a:p>
          <a:p>
            <a:endParaRPr lang="en-GB" dirty="0"/>
          </a:p>
          <a:p>
            <a:r>
              <a:rPr lang="en-GB" dirty="0" smtClean="0"/>
              <a:t>Mostly informal, personal, face to face, positive enquiry, really listening to what staff had to say </a:t>
            </a:r>
          </a:p>
          <a:p>
            <a:endParaRPr lang="en-GB" dirty="0" smtClean="0"/>
          </a:p>
          <a:p>
            <a:r>
              <a:rPr lang="en-GB" dirty="0" smtClean="0"/>
              <a:t>Drew information of a variety of other sources </a:t>
            </a:r>
          </a:p>
        </p:txBody>
      </p:sp>
    </p:spTree>
    <p:extLst>
      <p:ext uri="{BB962C8B-B14F-4D97-AF65-F5344CB8AC3E}">
        <p14:creationId xmlns:p14="http://schemas.microsoft.com/office/powerpoint/2010/main" val="103141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\\rvn00-file01\users\RVN17526\Desktop\SHWB_logo_bi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302433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2153" y="1916831"/>
            <a:ext cx="741682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dirty="0" smtClean="0"/>
          </a:p>
          <a:p>
            <a:r>
              <a:rPr lang="en-GB" sz="2000" dirty="0" smtClean="0"/>
              <a:t>Ensure Organisational responsibilities aren’t transferred on to Staff</a:t>
            </a:r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5936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\\rvn00-file01\users\RVN17526\Desktop\SHWB_logo_bi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302433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7584" y="2186280"/>
            <a:ext cx="7560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U:\SHWB strategy 2017\SHWB 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0055"/>
            <a:ext cx="5607969" cy="3965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414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2" descr="\\rvn00-file01\users\RVN17526\Desktop\SHWB_logo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302433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1997839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Key: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Taskforce having the right people in the room 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 staff to know you are taking action </a:t>
            </a:r>
          </a:p>
          <a:p>
            <a:r>
              <a:rPr lang="en-GB" dirty="0"/>
              <a:t>	</a:t>
            </a:r>
            <a:r>
              <a:rPr lang="en-GB" dirty="0" smtClean="0"/>
              <a:t>Challenging but important when you are still working toward 	having the final package</a:t>
            </a:r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How staff feel about having the opportunity for involvement is as important as the end result</a:t>
            </a:r>
          </a:p>
        </p:txBody>
      </p:sp>
    </p:spTree>
    <p:extLst>
      <p:ext uri="{BB962C8B-B14F-4D97-AF65-F5344CB8AC3E}">
        <p14:creationId xmlns:p14="http://schemas.microsoft.com/office/powerpoint/2010/main" val="52521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76" y="0"/>
            <a:ext cx="9144000" cy="6858000"/>
          </a:xfrm>
          <a:prstGeom prst="rect">
            <a:avLst/>
          </a:prstGeom>
        </p:spPr>
      </p:pic>
      <p:pic>
        <p:nvPicPr>
          <p:cNvPr id="6" name="Picture 2" descr="\\rvn00-file01\users\RVN17526\Desktop\SHWB_logo_bi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85184"/>
            <a:ext cx="3024336" cy="14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877273"/>
            <a:ext cx="221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Staff Support Model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492896"/>
            <a:ext cx="4925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Organisational commitment to ensure </a:t>
            </a:r>
          </a:p>
          <a:p>
            <a:r>
              <a:rPr lang="en-GB" dirty="0" smtClean="0"/>
              <a:t>psychological debriefing offered after incidents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470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05019476" y="106576813"/>
            <a:ext cx="5267878" cy="3640051"/>
            <a:chOff x="105018921" y="106576171"/>
            <a:chExt cx="10043094" cy="6937749"/>
          </a:xfrm>
        </p:grpSpPr>
        <p:sp>
          <p:nvSpPr>
            <p:cNvPr id="5" name="AutoShape 3"/>
            <p:cNvSpPr>
              <a:spLocks noChangeArrowheads="1"/>
            </p:cNvSpPr>
            <p:nvPr/>
          </p:nvSpPr>
          <p:spPr bwMode="auto">
            <a:xfrm>
              <a:off x="108212185" y="110057254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CCCC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Supporting staff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After incidents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106608992" y="107438152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A6A6A6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Staff Access to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Secondary mental health care &amp; SDAS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12987102" y="110872745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DA9694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Supporting staff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External processes: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Coroners/inquests/courts &amp; other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111399801" y="111752655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DA9694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Supporting staff through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Investigations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108203102" y="108319032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CCCC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Counselling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Traumatic stress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109782248" y="109169059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CCCC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Debrief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109793487" y="110897909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CCCCFF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Staff support Meetings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108199308" y="106576171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A6A6A6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Staff access to IAPT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AutoShape 11"/>
            <p:cNvSpPr>
              <a:spLocks noChangeArrowheads="1"/>
            </p:cNvSpPr>
            <p:nvPr/>
          </p:nvSpPr>
          <p:spPr bwMode="auto">
            <a:xfrm>
              <a:off x="106609101" y="110919323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E6CCE6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Team Resilience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AutoShape 12"/>
            <p:cNvSpPr>
              <a:spLocks noChangeArrowheads="1"/>
            </p:cNvSpPr>
            <p:nvPr/>
          </p:nvSpPr>
          <p:spPr bwMode="auto">
            <a:xfrm>
              <a:off x="105025251" y="110058325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E6CCE6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Personal resilience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105018921" y="111817857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E6CCE6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Organisational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resilience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AutoShape 14"/>
            <p:cNvSpPr>
              <a:spLocks noChangeArrowheads="1"/>
            </p:cNvSpPr>
            <p:nvPr/>
          </p:nvSpPr>
          <p:spPr bwMode="auto">
            <a:xfrm>
              <a:off x="108202445" y="111812191"/>
              <a:ext cx="2074913" cy="1696063"/>
            </a:xfrm>
            <a:prstGeom prst="hexagon">
              <a:avLst>
                <a:gd name="adj" fmla="val 30584"/>
                <a:gd name="vf" fmla="val 115470"/>
              </a:avLst>
            </a:prstGeom>
            <a:solidFill>
              <a:srgbClr val="CD99CD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Manager Skills &amp; Tools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79" y="746188"/>
            <a:ext cx="7746153" cy="534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42045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306E8AFBA6AD44981138B638B26E4F" ma:contentTypeVersion="0" ma:contentTypeDescription="Create a new document." ma:contentTypeScope="" ma:versionID="1b29b8621ca0e4dbed9e70bbf9dca90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3548EF1-BD33-4017-BEEB-B7C5BB6CC7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DDE8516-55D0-4378-AFA4-15DFC6FACA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EB99E2-7649-4592-B220-02F246D90FDA}">
  <ds:schemaRefs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197</TotalTime>
  <Words>297</Words>
  <Application>Microsoft Office PowerPoint</Application>
  <PresentationFormat>On-screen Show (4:3)</PresentationFormat>
  <Paragraphs>77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AWP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Template</dc:title>
  <dc:creator>White, Anthony</dc:creator>
  <cp:lastModifiedBy>patriciatrim</cp:lastModifiedBy>
  <cp:revision>24</cp:revision>
  <cp:lastPrinted>2018-07-18T18:18:56Z</cp:lastPrinted>
  <dcterms:created xsi:type="dcterms:W3CDTF">2018-05-16T15:57:54Z</dcterms:created>
  <dcterms:modified xsi:type="dcterms:W3CDTF">2018-08-15T10:32:57Z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0x01010039306E8AFBA6AD44981138B638B26E4F</vt:lpwstr>
  </property>
</Properties>
</file>