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321" r:id="rId2"/>
    <p:sldId id="362" r:id="rId3"/>
    <p:sldId id="354" r:id="rId4"/>
    <p:sldId id="352" r:id="rId5"/>
    <p:sldId id="353" r:id="rId6"/>
    <p:sldId id="355" r:id="rId7"/>
    <p:sldId id="356" r:id="rId8"/>
    <p:sldId id="357" r:id="rId9"/>
    <p:sldId id="358" r:id="rId10"/>
    <p:sldId id="359" r:id="rId11"/>
    <p:sldId id="360" r:id="rId12"/>
    <p:sldId id="349" r:id="rId13"/>
    <p:sldId id="364" r:id="rId14"/>
    <p:sldId id="361" r:id="rId15"/>
    <p:sldId id="351" r:id="rId16"/>
    <p:sldId id="365" r:id="rId17"/>
    <p:sldId id="350" r:id="rId18"/>
    <p:sldId id="320" r:id="rId1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E powerpoint template" id="{1EFFF720-98EF-D645-AFB2-89C2470DC210}">
          <p14:sldIdLst>
            <p14:sldId id="321"/>
            <p14:sldId id="362"/>
            <p14:sldId id="354"/>
            <p14:sldId id="352"/>
            <p14:sldId id="353"/>
            <p14:sldId id="355"/>
            <p14:sldId id="356"/>
            <p14:sldId id="357"/>
            <p14:sldId id="358"/>
            <p14:sldId id="359"/>
            <p14:sldId id="360"/>
            <p14:sldId id="349"/>
            <p14:sldId id="364"/>
            <p14:sldId id="361"/>
            <p14:sldId id="351"/>
            <p14:sldId id="365"/>
            <p14:sldId id="350"/>
            <p14:sldId id="32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54"/>
    <a:srgbClr val="003893"/>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629" autoAdjust="0"/>
  </p:normalViewPr>
  <p:slideViewPr>
    <p:cSldViewPr snapToGrid="0" snapToObjects="1">
      <p:cViewPr varScale="1">
        <p:scale>
          <a:sx n="44" d="100"/>
          <a:sy n="44" d="100"/>
        </p:scale>
        <p:origin x="1459" y="4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B7E2E82-72CD-0544-803E-ECCCB1A6640C}" type="datetimeFigureOut">
              <a:rPr lang="en-US" smtClean="0"/>
              <a:t>7/17/2018</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13868A9-83B6-F748-BF71-689B21C27285}" type="slidenum">
              <a:rPr lang="en-US" smtClean="0"/>
              <a:t>‹#›</a:t>
            </a:fld>
            <a:endParaRPr lang="en-US" dirty="0"/>
          </a:p>
        </p:txBody>
      </p:sp>
    </p:spTree>
    <p:extLst>
      <p:ext uri="{BB962C8B-B14F-4D97-AF65-F5344CB8AC3E}">
        <p14:creationId xmlns:p14="http://schemas.microsoft.com/office/powerpoint/2010/main" val="378571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CBE4FC7-C1BC-BD40-85E8-F7D387FACD0C}" type="datetimeFigureOut">
              <a:rPr lang="en-US" smtClean="0"/>
              <a:t>7/17/2018</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B0B3131-83C0-9847-95A8-B83A12FBB63A}" type="slidenum">
              <a:rPr lang="en-US" smtClean="0"/>
              <a:t>‹#›</a:t>
            </a:fld>
            <a:endParaRPr lang="en-US" dirty="0"/>
          </a:p>
        </p:txBody>
      </p:sp>
    </p:spTree>
    <p:extLst>
      <p:ext uri="{BB962C8B-B14F-4D97-AF65-F5344CB8AC3E}">
        <p14:creationId xmlns:p14="http://schemas.microsoft.com/office/powerpoint/2010/main" val="2104404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Member of the Transformation team.</a:t>
            </a:r>
          </a:p>
        </p:txBody>
      </p:sp>
      <p:sp>
        <p:nvSpPr>
          <p:cNvPr id="4" name="Slide Number Placeholder 3"/>
          <p:cNvSpPr>
            <a:spLocks noGrp="1"/>
          </p:cNvSpPr>
          <p:nvPr>
            <p:ph type="sldNum" sz="quarter" idx="10"/>
          </p:nvPr>
        </p:nvSpPr>
        <p:spPr/>
        <p:txBody>
          <a:bodyPr/>
          <a:lstStyle/>
          <a:p>
            <a:fld id="{DB0B3131-83C0-9847-95A8-B83A12FBB63A}" type="slidenum">
              <a:rPr lang="en-US" smtClean="0"/>
              <a:t>1</a:t>
            </a:fld>
            <a:endParaRPr lang="en-US"/>
          </a:p>
        </p:txBody>
      </p:sp>
    </p:spTree>
    <p:extLst>
      <p:ext uri="{BB962C8B-B14F-4D97-AF65-F5344CB8AC3E}">
        <p14:creationId xmlns:p14="http://schemas.microsoft.com/office/powerpoint/2010/main" val="1132157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there are general areas that need to be addressed, as with any new role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One of the criticisms we see with other new roles is that there seems to be little idea of what the role of the trainees will be once qualified – which makes the trainees feel like guinea pigs.  It is recognised that with any new role nothing should be set in stone but there should be some guidelines so that the trainees can see that some thought has been given to this.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 hence the request for specific local resources within HEE local offices.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12</a:t>
            </a:fld>
            <a:endParaRPr lang="en-US" dirty="0"/>
          </a:p>
        </p:txBody>
      </p:sp>
    </p:spTree>
    <p:extLst>
      <p:ext uri="{BB962C8B-B14F-4D97-AF65-F5344CB8AC3E}">
        <p14:creationId xmlns:p14="http://schemas.microsoft.com/office/powerpoint/2010/main" val="479165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EG Somerset 24</a:t>
            </a:r>
            <a:r>
              <a:rPr lang="en-GB" baseline="30000" dirty="0"/>
              <a:t>th</a:t>
            </a:r>
            <a:r>
              <a:rPr lang="en-GB" dirty="0"/>
              <a:t> August </a:t>
            </a:r>
            <a:r>
              <a:rPr lang="en-GB" dirty="0" err="1"/>
              <a:t>conferene</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14</a:t>
            </a:fld>
            <a:endParaRPr lang="en-US" dirty="0"/>
          </a:p>
        </p:txBody>
      </p:sp>
    </p:spTree>
    <p:extLst>
      <p:ext uri="{BB962C8B-B14F-4D97-AF65-F5344CB8AC3E}">
        <p14:creationId xmlns:p14="http://schemas.microsoft.com/office/powerpoint/2010/main" val="424510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 one has just been launched by NHSE and is a diagnostic toll which is being rolled out across the NHS.</a:t>
            </a:r>
          </a:p>
        </p:txBody>
      </p:sp>
      <p:sp>
        <p:nvSpPr>
          <p:cNvPr id="4" name="Slide Number Placeholder 3"/>
          <p:cNvSpPr>
            <a:spLocks noGrp="1"/>
          </p:cNvSpPr>
          <p:nvPr>
            <p:ph type="sldNum" sz="quarter" idx="10"/>
          </p:nvPr>
        </p:nvSpPr>
        <p:spPr/>
        <p:txBody>
          <a:bodyPr/>
          <a:lstStyle/>
          <a:p>
            <a:fld id="{DB0B3131-83C0-9847-95A8-B83A12FBB63A}" type="slidenum">
              <a:rPr lang="en-US" smtClean="0"/>
              <a:t>16</a:t>
            </a:fld>
            <a:endParaRPr lang="en-US" dirty="0"/>
          </a:p>
        </p:txBody>
      </p:sp>
    </p:spTree>
    <p:extLst>
      <p:ext uri="{BB962C8B-B14F-4D97-AF65-F5344CB8AC3E}">
        <p14:creationId xmlns:p14="http://schemas.microsoft.com/office/powerpoint/2010/main" val="2508546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 one has just been launched by NHSE and is a diagnostic toll which is being rolled out across the NHS.</a:t>
            </a:r>
          </a:p>
        </p:txBody>
      </p:sp>
      <p:sp>
        <p:nvSpPr>
          <p:cNvPr id="4" name="Slide Number Placeholder 3"/>
          <p:cNvSpPr>
            <a:spLocks noGrp="1"/>
          </p:cNvSpPr>
          <p:nvPr>
            <p:ph type="sldNum" sz="quarter" idx="10"/>
          </p:nvPr>
        </p:nvSpPr>
        <p:spPr/>
        <p:txBody>
          <a:bodyPr/>
          <a:lstStyle/>
          <a:p>
            <a:fld id="{DB0B3131-83C0-9847-95A8-B83A12FBB63A}" type="slidenum">
              <a:rPr lang="en-US" smtClean="0"/>
              <a:t>17</a:t>
            </a:fld>
            <a:endParaRPr lang="en-US" dirty="0"/>
          </a:p>
        </p:txBody>
      </p:sp>
    </p:spTree>
    <p:extLst>
      <p:ext uri="{BB962C8B-B14F-4D97-AF65-F5344CB8AC3E}">
        <p14:creationId xmlns:p14="http://schemas.microsoft.com/office/powerpoint/2010/main" val="650877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18</a:t>
            </a:fld>
            <a:endParaRPr lang="en-US" dirty="0"/>
          </a:p>
        </p:txBody>
      </p:sp>
    </p:spTree>
    <p:extLst>
      <p:ext uri="{BB962C8B-B14F-4D97-AF65-F5344CB8AC3E}">
        <p14:creationId xmlns:p14="http://schemas.microsoft.com/office/powerpoint/2010/main" val="33813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Priorty</a:t>
            </a:r>
            <a:r>
              <a:rPr lang="en-GB" dirty="0"/>
              <a:t> as </a:t>
            </a:r>
            <a:r>
              <a:rPr lang="en-GB" dirty="0" err="1"/>
              <a:t>workstream</a:t>
            </a:r>
            <a:r>
              <a:rPr lang="en-GB" dirty="0"/>
              <a:t> is increasing</a:t>
            </a:r>
          </a:p>
          <a:p>
            <a:r>
              <a:rPr lang="en-GB" dirty="0"/>
              <a:t>This includes supporting the mental and health well being arena</a:t>
            </a:r>
          </a:p>
        </p:txBody>
      </p:sp>
      <p:sp>
        <p:nvSpPr>
          <p:cNvPr id="4" name="Slide Number Placeholder 3"/>
          <p:cNvSpPr>
            <a:spLocks noGrp="1"/>
          </p:cNvSpPr>
          <p:nvPr>
            <p:ph type="sldNum" sz="quarter" idx="10"/>
          </p:nvPr>
        </p:nvSpPr>
        <p:spPr/>
        <p:txBody>
          <a:bodyPr/>
          <a:lstStyle/>
          <a:p>
            <a:fld id="{DB0B3131-83C0-9847-95A8-B83A12FBB63A}" type="slidenum">
              <a:rPr lang="en-US" smtClean="0"/>
              <a:t>2</a:t>
            </a:fld>
            <a:endParaRPr lang="en-US" dirty="0"/>
          </a:p>
        </p:txBody>
      </p:sp>
    </p:spTree>
    <p:extLst>
      <p:ext uri="{BB962C8B-B14F-4D97-AF65-F5344CB8AC3E}">
        <p14:creationId xmlns:p14="http://schemas.microsoft.com/office/powerpoint/2010/main" val="3424056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Produced in response to the FYFV in Mental Health</a:t>
            </a:r>
          </a:p>
          <a:p>
            <a:pPr marL="171450" indent="-171450">
              <a:buFont typeface="Arial" panose="020B0604020202020204" pitchFamily="34" charset="0"/>
              <a:buChar char="•"/>
            </a:pPr>
            <a:r>
              <a:rPr lang="en-GB" dirty="0"/>
              <a:t>Overview of CYP </a:t>
            </a:r>
            <a:r>
              <a:rPr lang="en-GB" dirty="0" err="1"/>
              <a:t>workstream</a:t>
            </a:r>
            <a:r>
              <a:rPr lang="en-GB" dirty="0"/>
              <a:t> – which includes health and well being of staff</a:t>
            </a:r>
          </a:p>
        </p:txBody>
      </p:sp>
      <p:sp>
        <p:nvSpPr>
          <p:cNvPr id="4" name="Slide Number Placeholder 3"/>
          <p:cNvSpPr>
            <a:spLocks noGrp="1"/>
          </p:cNvSpPr>
          <p:nvPr>
            <p:ph type="sldNum" sz="quarter" idx="10"/>
          </p:nvPr>
        </p:nvSpPr>
        <p:spPr/>
        <p:txBody>
          <a:bodyPr/>
          <a:lstStyle/>
          <a:p>
            <a:fld id="{DB0B3131-83C0-9847-95A8-B83A12FBB63A}" type="slidenum">
              <a:rPr lang="en-US" smtClean="0"/>
              <a:t>4</a:t>
            </a:fld>
            <a:endParaRPr lang="en-US" dirty="0"/>
          </a:p>
        </p:txBody>
      </p:sp>
    </p:spTree>
    <p:extLst>
      <p:ext uri="{BB962C8B-B14F-4D97-AF65-F5344CB8AC3E}">
        <p14:creationId xmlns:p14="http://schemas.microsoft.com/office/powerpoint/2010/main" val="729305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pillars which all support work force and overall mandate</a:t>
            </a:r>
          </a:p>
          <a:p>
            <a:endParaRPr lang="en-GB" dirty="0"/>
          </a:p>
          <a:p>
            <a:r>
              <a:rPr lang="en-GB" dirty="0"/>
              <a:t>National Strategy Feedback – However in SW more of an emphasis of retention.</a:t>
            </a:r>
          </a:p>
        </p:txBody>
      </p:sp>
      <p:sp>
        <p:nvSpPr>
          <p:cNvPr id="4" name="Slide Number Placeholder 3"/>
          <p:cNvSpPr>
            <a:spLocks noGrp="1"/>
          </p:cNvSpPr>
          <p:nvPr>
            <p:ph type="sldNum" sz="quarter" idx="10"/>
          </p:nvPr>
        </p:nvSpPr>
        <p:spPr/>
        <p:txBody>
          <a:bodyPr/>
          <a:lstStyle/>
          <a:p>
            <a:fld id="{DB0B3131-83C0-9847-95A8-B83A12FBB63A}" type="slidenum">
              <a:rPr lang="en-US" smtClean="0"/>
              <a:t>5</a:t>
            </a:fld>
            <a:endParaRPr lang="en-US" dirty="0"/>
          </a:p>
        </p:txBody>
      </p:sp>
    </p:spTree>
    <p:extLst>
      <p:ext uri="{BB962C8B-B14F-4D97-AF65-F5344CB8AC3E}">
        <p14:creationId xmlns:p14="http://schemas.microsoft.com/office/powerpoint/2010/main" val="2511035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 through a variety of education providers ensuring that there is an even spread across the country</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Exeter University being the local provider</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6</a:t>
            </a:fld>
            <a:endParaRPr lang="en-US" dirty="0"/>
          </a:p>
        </p:txBody>
      </p:sp>
    </p:spTree>
    <p:extLst>
      <p:ext uri="{BB962C8B-B14F-4D97-AF65-F5344CB8AC3E}">
        <p14:creationId xmlns:p14="http://schemas.microsoft.com/office/powerpoint/2010/main" val="2252095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HEE are currently working with HEI’s and NHS E to commission training places for 2018/19 and onwards </a:t>
            </a:r>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7</a:t>
            </a:fld>
            <a:endParaRPr lang="en-US" dirty="0"/>
          </a:p>
        </p:txBody>
      </p:sp>
    </p:spTree>
    <p:extLst>
      <p:ext uri="{BB962C8B-B14F-4D97-AF65-F5344CB8AC3E}">
        <p14:creationId xmlns:p14="http://schemas.microsoft.com/office/powerpoint/2010/main" val="3701560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Psychological Well Being Practitioner (PWP) is a newish role specifically aimed at CYP, this again is directly commissioned by HEE who ensure that all such training is delivered to the same high standard across England. This role will contribute to the achievement of the target to recruit more staff. The role is based within existing CAMHS teams and </a:t>
            </a:r>
            <a:r>
              <a:rPr lang="en-GB" sz="1200" kern="1200" dirty="0" err="1">
                <a:solidFill>
                  <a:schemeClr val="tx1"/>
                </a:solidFill>
                <a:effectLst/>
                <a:latin typeface="+mn-lt"/>
                <a:ea typeface="+mn-ea"/>
                <a:cs typeface="+mn-cs"/>
              </a:rPr>
              <a:t>i</a:t>
            </a:r>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8</a:t>
            </a:fld>
            <a:endParaRPr lang="en-US" dirty="0"/>
          </a:p>
        </p:txBody>
      </p:sp>
    </p:spTree>
    <p:extLst>
      <p:ext uri="{BB962C8B-B14F-4D97-AF65-F5344CB8AC3E}">
        <p14:creationId xmlns:p14="http://schemas.microsoft.com/office/powerpoint/2010/main" val="931350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HEE is working across England to increase the number of CAMHS psychiatrists, by supporting trainees who are interested in this area of work to progress at pace through their training to achieve consultant level. With 8 places being commissioned for this ‘run through’ path for psychiatrists in 2017.</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HEE has also recently commissioned Tier 4 Whole Team Training, to ensure whole team seamless delivery of care to CYP with mental health needs. This programme is designed to upskill existing staff and will be delivered across the 6 collaboratives and 7 HEIs, provision is currently being scoped with providers.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9</a:t>
            </a:fld>
            <a:endParaRPr lang="en-US" dirty="0"/>
          </a:p>
        </p:txBody>
      </p:sp>
    </p:spTree>
    <p:extLst>
      <p:ext uri="{BB962C8B-B14F-4D97-AF65-F5344CB8AC3E}">
        <p14:creationId xmlns:p14="http://schemas.microsoft.com/office/powerpoint/2010/main" val="2384103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Funding will hopefully be confirmed soon.</a:t>
            </a:r>
          </a:p>
        </p:txBody>
      </p:sp>
      <p:sp>
        <p:nvSpPr>
          <p:cNvPr id="4" name="Slide Number Placeholder 3"/>
          <p:cNvSpPr>
            <a:spLocks noGrp="1"/>
          </p:cNvSpPr>
          <p:nvPr>
            <p:ph type="sldNum" sz="quarter" idx="10"/>
          </p:nvPr>
        </p:nvSpPr>
        <p:spPr/>
        <p:txBody>
          <a:bodyPr/>
          <a:lstStyle/>
          <a:p>
            <a:fld id="{DB0B3131-83C0-9847-95A8-B83A12FBB63A}" type="slidenum">
              <a:rPr lang="en-US" smtClean="0"/>
              <a:t>11</a:t>
            </a:fld>
            <a:endParaRPr lang="en-US" dirty="0"/>
          </a:p>
        </p:txBody>
      </p:sp>
    </p:spTree>
    <p:extLst>
      <p:ext uri="{BB962C8B-B14F-4D97-AF65-F5344CB8AC3E}">
        <p14:creationId xmlns:p14="http://schemas.microsoft.com/office/powerpoint/2010/main" val="266625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257673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933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130330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6076950"/>
            <a:ext cx="9129600" cy="781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718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9"/>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49" r:id="rId3"/>
    <p:sldLayoutId id="2147483650" r:id="rId4"/>
    <p:sldLayoutId id="2147483655" r:id="rId5"/>
    <p:sldLayoutId id="2147483676"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mind.org.uk/workplace/"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nhsemployers.org/case-studies-and-resources/2018/05/nhs-health-and-wellbeing-framework"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178359"/>
            <a:ext cx="9144000" cy="3708000"/>
          </a:xfrm>
          <a:prstGeom prst="rect">
            <a:avLst/>
          </a:prstGeom>
          <a:blipFill rotWithShape="1">
            <a:blip r:embed="rId3"/>
            <a:srcRect/>
            <a:stretch>
              <a:fillRect b="-7154"/>
            </a:stretch>
          </a:blip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b="1" dirty="0">
              <a:solidFill>
                <a:srgbClr val="A00054"/>
              </a:solidFill>
            </a:endParaRPr>
          </a:p>
          <a:p>
            <a:pPr algn="ctr"/>
            <a:endParaRPr lang="en-US" b="1" dirty="0">
              <a:solidFill>
                <a:srgbClr val="A00054"/>
              </a:solidFill>
            </a:endParaRPr>
          </a:p>
          <a:p>
            <a:pPr algn="ctr"/>
            <a:r>
              <a:rPr lang="en-US" sz="2400" b="1" dirty="0">
                <a:solidFill>
                  <a:schemeClr val="tx1"/>
                </a:solidFill>
              </a:rPr>
              <a:t> </a:t>
            </a:r>
          </a:p>
        </p:txBody>
      </p:sp>
      <p:pic>
        <p:nvPicPr>
          <p:cNvPr id="7" name="Picture 6"/>
          <p:cNvPicPr>
            <a:picLocks noChangeAspect="1"/>
          </p:cNvPicPr>
          <p:nvPr/>
        </p:nvPicPr>
        <p:blipFill>
          <a:blip r:embed="rId4"/>
          <a:stretch>
            <a:fillRect/>
          </a:stretch>
        </p:blipFill>
        <p:spPr>
          <a:xfrm>
            <a:off x="383576" y="2598448"/>
            <a:ext cx="8336362" cy="892044"/>
          </a:xfrm>
          <a:prstGeom prst="rect">
            <a:avLst/>
          </a:prstGeom>
        </p:spPr>
      </p:pic>
      <p:pic>
        <p:nvPicPr>
          <p:cNvPr id="14" name="Picture 13" descr="bottom_brand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676" y="5367048"/>
            <a:ext cx="1798200" cy="1243501"/>
          </a:xfrm>
          <a:prstGeom prst="rect">
            <a:avLst/>
          </a:prstGeom>
        </p:spPr>
      </p:pic>
      <p:sp>
        <p:nvSpPr>
          <p:cNvPr id="2" name="TextBox 1"/>
          <p:cNvSpPr txBox="1"/>
          <p:nvPr/>
        </p:nvSpPr>
        <p:spPr>
          <a:xfrm>
            <a:off x="294677" y="857772"/>
            <a:ext cx="8425262" cy="646331"/>
          </a:xfrm>
          <a:prstGeom prst="rect">
            <a:avLst/>
          </a:prstGeom>
          <a:noFill/>
        </p:spPr>
        <p:txBody>
          <a:bodyPr wrap="square" rtlCol="0">
            <a:spAutoFit/>
          </a:bodyPr>
          <a:lstStyle/>
          <a:p>
            <a:r>
              <a:rPr lang="en-GB" sz="3600" b="1" dirty="0">
                <a:solidFill>
                  <a:srgbClr val="A00054"/>
                </a:solidFill>
              </a:rPr>
              <a:t>CYP Mental Health - a view from HEE</a:t>
            </a:r>
          </a:p>
        </p:txBody>
      </p:sp>
      <p:sp>
        <p:nvSpPr>
          <p:cNvPr id="8" name="TextBox 7"/>
          <p:cNvSpPr txBox="1"/>
          <p:nvPr/>
        </p:nvSpPr>
        <p:spPr>
          <a:xfrm>
            <a:off x="383576" y="1354385"/>
            <a:ext cx="8336362" cy="1631216"/>
          </a:xfrm>
          <a:prstGeom prst="rect">
            <a:avLst/>
          </a:prstGeom>
          <a:noFill/>
        </p:spPr>
        <p:txBody>
          <a:bodyPr wrap="square" rtlCol="0">
            <a:spAutoFit/>
          </a:bodyPr>
          <a:lstStyle/>
          <a:p>
            <a:r>
              <a:rPr lang="en-GB" sz="2800" b="1" dirty="0">
                <a:solidFill>
                  <a:srgbClr val="003893"/>
                </a:solidFill>
              </a:rPr>
              <a:t>Rachel Wylie</a:t>
            </a:r>
          </a:p>
          <a:p>
            <a:r>
              <a:rPr lang="en-GB" sz="2400" b="1" dirty="0">
                <a:solidFill>
                  <a:srgbClr val="003893"/>
                </a:solidFill>
              </a:rPr>
              <a:t>SW Mental Health Lead</a:t>
            </a:r>
          </a:p>
          <a:p>
            <a:r>
              <a:rPr lang="en-GB" sz="2400" b="1" dirty="0">
                <a:solidFill>
                  <a:srgbClr val="003893"/>
                </a:solidFill>
              </a:rPr>
              <a:t>Associate Workforce Transformation Lead BNSSG and Somerset</a:t>
            </a:r>
          </a:p>
        </p:txBody>
      </p:sp>
    </p:spTree>
    <p:extLst>
      <p:ext uri="{BB962C8B-B14F-4D97-AF65-F5344CB8AC3E}">
        <p14:creationId xmlns:p14="http://schemas.microsoft.com/office/powerpoint/2010/main" val="3778218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1"/>
            <a:ext cx="7772400" cy="679449"/>
          </a:xfrm>
        </p:spPr>
        <p:txBody>
          <a:bodyPr/>
          <a:lstStyle/>
          <a:p>
            <a:r>
              <a:rPr lang="en-GB" dirty="0"/>
              <a:t>NEW DEVELOPMENT</a:t>
            </a:r>
          </a:p>
        </p:txBody>
      </p:sp>
      <p:sp>
        <p:nvSpPr>
          <p:cNvPr id="3" name="Text Placeholder 2"/>
          <p:cNvSpPr>
            <a:spLocks noGrp="1"/>
          </p:cNvSpPr>
          <p:nvPr>
            <p:ph type="body" sz="quarter" idx="13"/>
          </p:nvPr>
        </p:nvSpPr>
        <p:spPr>
          <a:xfrm>
            <a:off x="457200" y="1399687"/>
            <a:ext cx="8335108" cy="4291379"/>
          </a:xfrm>
        </p:spPr>
        <p:txBody>
          <a:bodyPr/>
          <a:lstStyle/>
          <a:p>
            <a:r>
              <a:rPr lang="en-GB" dirty="0"/>
              <a:t>Green Paper</a:t>
            </a:r>
          </a:p>
          <a:p>
            <a:endParaRPr lang="en-GB" dirty="0"/>
          </a:p>
          <a:p>
            <a:r>
              <a:rPr lang="en-GB" dirty="0"/>
              <a:t>Consultation response to the Government’s CYP Green Paper, due to be published today</a:t>
            </a:r>
          </a:p>
          <a:p>
            <a:endParaRPr lang="en-GB" dirty="0"/>
          </a:p>
          <a:p>
            <a:r>
              <a:rPr lang="en-GB" dirty="0"/>
              <a:t>HEE already working with DH and is already developing new and innovative ways to develop the workforce.</a:t>
            </a:r>
          </a:p>
          <a:p>
            <a:endParaRPr lang="en-GB" dirty="0"/>
          </a:p>
          <a:p>
            <a:r>
              <a:rPr lang="en-GB" dirty="0"/>
              <a:t>Based in schools</a:t>
            </a:r>
          </a:p>
          <a:p>
            <a:endParaRPr lang="en-GB" dirty="0"/>
          </a:p>
          <a:p>
            <a:r>
              <a:rPr lang="en-GB" dirty="0"/>
              <a:t>NEW ROLE - Title not yet confirmed - EMHW, MHSW</a:t>
            </a:r>
          </a:p>
        </p:txBody>
      </p:sp>
    </p:spTree>
    <p:extLst>
      <p:ext uri="{BB962C8B-B14F-4D97-AF65-F5344CB8AC3E}">
        <p14:creationId xmlns:p14="http://schemas.microsoft.com/office/powerpoint/2010/main" val="27315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2095"/>
            <a:ext cx="7772400" cy="679449"/>
          </a:xfrm>
        </p:spPr>
        <p:txBody>
          <a:bodyPr/>
          <a:lstStyle/>
          <a:p>
            <a:r>
              <a:rPr lang="en-GB" dirty="0"/>
              <a:t>MHS / EMHW</a:t>
            </a:r>
          </a:p>
        </p:txBody>
      </p:sp>
      <p:sp>
        <p:nvSpPr>
          <p:cNvPr id="3" name="Text Placeholder 2"/>
          <p:cNvSpPr>
            <a:spLocks noGrp="1"/>
          </p:cNvSpPr>
          <p:nvPr>
            <p:ph type="body" sz="quarter" idx="13"/>
          </p:nvPr>
        </p:nvSpPr>
        <p:spPr>
          <a:xfrm>
            <a:off x="457200" y="1704975"/>
            <a:ext cx="8247185" cy="4379302"/>
          </a:xfrm>
        </p:spPr>
        <p:txBody>
          <a:bodyPr/>
          <a:lstStyle/>
          <a:p>
            <a:pPr lvl="1"/>
            <a:r>
              <a:rPr lang="en-GB" dirty="0"/>
              <a:t>Developed the new curriculum for the MHS role </a:t>
            </a:r>
          </a:p>
          <a:p>
            <a:pPr lvl="1"/>
            <a:r>
              <a:rPr lang="en-GB" dirty="0"/>
              <a:t>Commissioned 7 universities to provide the programme for 210 students; possibility of an 8</a:t>
            </a:r>
            <a:r>
              <a:rPr lang="en-GB" baseline="30000" dirty="0"/>
              <a:t>th</a:t>
            </a:r>
            <a:r>
              <a:rPr lang="en-GB" dirty="0"/>
              <a:t> provider and a maximum total of 250 students to commence in January 2019 </a:t>
            </a:r>
          </a:p>
          <a:p>
            <a:pPr lvl="1"/>
            <a:r>
              <a:rPr lang="en-GB" dirty="0"/>
              <a:t>Currently planning the advertising and recruitment campaign to commence early September </a:t>
            </a:r>
          </a:p>
          <a:p>
            <a:pPr lvl="1"/>
            <a:r>
              <a:rPr lang="en-GB" dirty="0"/>
              <a:t>Developed a proposed 3 year funding model to deliver both the FYFV and the GP agenda.</a:t>
            </a:r>
          </a:p>
          <a:p>
            <a:pPr lvl="1"/>
            <a:r>
              <a:rPr lang="en-GB" dirty="0"/>
              <a:t>Trailblazers to be chosen October 2018</a:t>
            </a:r>
          </a:p>
          <a:p>
            <a:pPr lvl="1"/>
            <a:endParaRPr lang="en-GB" dirty="0"/>
          </a:p>
          <a:p>
            <a:endParaRPr lang="en-GB" dirty="0"/>
          </a:p>
        </p:txBody>
      </p:sp>
    </p:spTree>
    <p:extLst>
      <p:ext uri="{BB962C8B-B14F-4D97-AF65-F5344CB8AC3E}">
        <p14:creationId xmlns:p14="http://schemas.microsoft.com/office/powerpoint/2010/main" val="3610249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536" y="849680"/>
            <a:ext cx="8038001" cy="679449"/>
          </a:xfrm>
        </p:spPr>
        <p:txBody>
          <a:bodyPr/>
          <a:lstStyle/>
          <a:p>
            <a:r>
              <a:rPr lang="en-GB" dirty="0"/>
              <a:t>New Role – Development and support</a:t>
            </a:r>
          </a:p>
        </p:txBody>
      </p:sp>
      <p:sp>
        <p:nvSpPr>
          <p:cNvPr id="3" name="Text Placeholder 2"/>
          <p:cNvSpPr>
            <a:spLocks noGrp="1"/>
          </p:cNvSpPr>
          <p:nvPr>
            <p:ph type="body" sz="quarter" idx="13"/>
          </p:nvPr>
        </p:nvSpPr>
        <p:spPr/>
        <p:txBody>
          <a:bodyPr/>
          <a:lstStyle/>
          <a:p>
            <a:pPr marL="0" indent="0">
              <a:buNone/>
            </a:pPr>
            <a:r>
              <a:rPr lang="en-GB" dirty="0"/>
              <a:t> Clarity on what the role will deliver   </a:t>
            </a:r>
          </a:p>
          <a:p>
            <a:pPr lvl="0"/>
            <a:endParaRPr lang="en-GB" dirty="0"/>
          </a:p>
          <a:p>
            <a:pPr marL="0" lvl="0" indent="0">
              <a:buNone/>
            </a:pPr>
            <a:r>
              <a:rPr lang="en-GB" dirty="0"/>
              <a:t>An understanding of how the new role will fit into existing teams – for both the trainee and the other members of the team.</a:t>
            </a:r>
          </a:p>
          <a:p>
            <a:pPr marL="0" lvl="0" indent="0">
              <a:buNone/>
            </a:pPr>
            <a:endParaRPr lang="en-GB" dirty="0"/>
          </a:p>
          <a:p>
            <a:pPr marL="0" lvl="0" indent="0">
              <a:buNone/>
            </a:pPr>
            <a:r>
              <a:rPr lang="en-GB" dirty="0"/>
              <a:t>Geography/Education </a:t>
            </a:r>
          </a:p>
          <a:p>
            <a:pPr lvl="0"/>
            <a:endParaRPr lang="en-GB" dirty="0"/>
          </a:p>
          <a:p>
            <a:pPr marL="0" lvl="0" indent="0">
              <a:buNone/>
            </a:pPr>
            <a:r>
              <a:rPr lang="en-GB" dirty="0"/>
              <a:t>The whole CYP education agenda will need significant management and co-ordination – local resource</a:t>
            </a:r>
          </a:p>
        </p:txBody>
      </p:sp>
    </p:spTree>
    <p:extLst>
      <p:ext uri="{BB962C8B-B14F-4D97-AF65-F5344CB8AC3E}">
        <p14:creationId xmlns:p14="http://schemas.microsoft.com/office/powerpoint/2010/main" val="182837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Do not reinvent the wheel</a:t>
            </a:r>
          </a:p>
        </p:txBody>
      </p:sp>
      <p:sp>
        <p:nvSpPr>
          <p:cNvPr id="3" name="Text Placeholder 2"/>
          <p:cNvSpPr>
            <a:spLocks noGrp="1"/>
          </p:cNvSpPr>
          <p:nvPr>
            <p:ph type="body" sz="quarter" idx="13"/>
          </p:nvPr>
        </p:nvSpPr>
        <p:spPr>
          <a:xfrm>
            <a:off x="457200" y="1954924"/>
            <a:ext cx="7772400" cy="3720662"/>
          </a:xfrm>
        </p:spPr>
        <p:txBody>
          <a:bodyPr/>
          <a:lstStyle/>
          <a:p>
            <a:r>
              <a:rPr lang="en-GB" dirty="0"/>
              <a:t>Local plans – guide and share</a:t>
            </a:r>
          </a:p>
          <a:p>
            <a:endParaRPr lang="en-GB" dirty="0"/>
          </a:p>
          <a:p>
            <a:r>
              <a:rPr lang="en-GB" dirty="0"/>
              <a:t>Regional plans – support and raise awareness </a:t>
            </a:r>
          </a:p>
          <a:p>
            <a:endParaRPr lang="en-GB" dirty="0"/>
          </a:p>
          <a:p>
            <a:r>
              <a:rPr lang="en-GB" dirty="0"/>
              <a:t>National plans – raise awareness</a:t>
            </a:r>
          </a:p>
        </p:txBody>
      </p:sp>
    </p:spTree>
    <p:extLst>
      <p:ext uri="{BB962C8B-B14F-4D97-AF65-F5344CB8AC3E}">
        <p14:creationId xmlns:p14="http://schemas.microsoft.com/office/powerpoint/2010/main" val="3273940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Utilise Local Initiatives</a:t>
            </a:r>
          </a:p>
        </p:txBody>
      </p:sp>
      <p:sp>
        <p:nvSpPr>
          <p:cNvPr id="3" name="Text Placeholder 2"/>
          <p:cNvSpPr>
            <a:spLocks noGrp="1"/>
          </p:cNvSpPr>
          <p:nvPr>
            <p:ph type="body" sz="quarter" idx="13"/>
          </p:nvPr>
        </p:nvSpPr>
        <p:spPr/>
        <p:txBody>
          <a:bodyPr/>
          <a:lstStyle/>
          <a:p>
            <a:r>
              <a:rPr lang="en-GB" dirty="0"/>
              <a:t>STP MH Workforce plans – Nov, March, June</a:t>
            </a:r>
          </a:p>
          <a:p>
            <a:endParaRPr lang="en-GB" dirty="0"/>
          </a:p>
          <a:p>
            <a:r>
              <a:rPr lang="en-GB" dirty="0"/>
              <a:t>Summary – CYP detail improving – service, targets, supply, retention (concern over expectations)</a:t>
            </a:r>
          </a:p>
          <a:p>
            <a:endParaRPr lang="en-GB" dirty="0"/>
          </a:p>
          <a:p>
            <a:r>
              <a:rPr lang="en-GB" dirty="0"/>
              <a:t>Trying to connect STPs with CYP/CAMHS network</a:t>
            </a:r>
          </a:p>
          <a:p>
            <a:endParaRPr lang="en-GB" dirty="0"/>
          </a:p>
          <a:p>
            <a:r>
              <a:rPr lang="en-GB" dirty="0"/>
              <a:t>Most mention cross cutting retention plans for MH workers –not specific to CYP MH</a:t>
            </a:r>
          </a:p>
          <a:p>
            <a:endParaRPr lang="en-GB" dirty="0"/>
          </a:p>
          <a:p>
            <a:endParaRPr lang="en-GB" dirty="0"/>
          </a:p>
          <a:p>
            <a:endParaRPr lang="en-GB" dirty="0"/>
          </a:p>
        </p:txBody>
      </p:sp>
    </p:spTree>
    <p:extLst>
      <p:ext uri="{BB962C8B-B14F-4D97-AF65-F5344CB8AC3E}">
        <p14:creationId xmlns:p14="http://schemas.microsoft.com/office/powerpoint/2010/main" val="1142016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Utilise regional initiatives </a:t>
            </a:r>
          </a:p>
        </p:txBody>
      </p:sp>
      <p:sp>
        <p:nvSpPr>
          <p:cNvPr id="3" name="Text Placeholder 2"/>
          <p:cNvSpPr>
            <a:spLocks noGrp="1"/>
          </p:cNvSpPr>
          <p:nvPr>
            <p:ph type="body" sz="quarter" idx="13"/>
          </p:nvPr>
        </p:nvSpPr>
        <p:spPr/>
        <p:txBody>
          <a:bodyPr/>
          <a:lstStyle/>
          <a:p>
            <a:r>
              <a:rPr lang="en-GB" dirty="0"/>
              <a:t>SCN - HEE is working with the Strategic Clinical Network to replicate a KSS MH retention project in the South West – Clever together.</a:t>
            </a:r>
          </a:p>
          <a:p>
            <a:endParaRPr lang="en-GB" dirty="0"/>
          </a:p>
          <a:p>
            <a:r>
              <a:rPr lang="en-GB" dirty="0"/>
              <a:t>Emphasis placed on contributions from CYP</a:t>
            </a:r>
          </a:p>
          <a:p>
            <a:endParaRPr lang="en-GB" dirty="0"/>
          </a:p>
          <a:p>
            <a:r>
              <a:rPr lang="en-GB" dirty="0"/>
              <a:t>Data cut in different ways</a:t>
            </a:r>
          </a:p>
          <a:p>
            <a:endParaRPr lang="en-GB" dirty="0"/>
          </a:p>
          <a:p>
            <a:r>
              <a:rPr lang="en-GB" dirty="0"/>
              <a:t>Regional HEE resource to share best practice </a:t>
            </a:r>
            <a:r>
              <a:rPr lang="en-GB" dirty="0" err="1"/>
              <a:t>etc</a:t>
            </a:r>
            <a:endParaRPr lang="en-GB" dirty="0"/>
          </a:p>
        </p:txBody>
      </p:sp>
    </p:spTree>
    <p:extLst>
      <p:ext uri="{BB962C8B-B14F-4D97-AF65-F5344CB8AC3E}">
        <p14:creationId xmlns:p14="http://schemas.microsoft.com/office/powerpoint/2010/main" val="3836890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Utilise National Initiatives</a:t>
            </a:r>
          </a:p>
        </p:txBody>
      </p:sp>
      <p:pic>
        <p:nvPicPr>
          <p:cNvPr id="2052" name="Picture 4" descr="Image result for hee 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77" y="2081406"/>
            <a:ext cx="3898656" cy="37522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1999" y="2382688"/>
            <a:ext cx="3185487" cy="1015663"/>
          </a:xfrm>
          <a:prstGeom prst="rect">
            <a:avLst/>
          </a:prstGeom>
        </p:spPr>
        <p:txBody>
          <a:bodyPr wrap="none">
            <a:spAutoFit/>
          </a:bodyPr>
          <a:lstStyle/>
          <a:p>
            <a:r>
              <a:rPr lang="en-GB" sz="2400" dirty="0">
                <a:latin typeface="arial" panose="020B0604020202020204" pitchFamily="34" charset="0"/>
              </a:rPr>
              <a:t>HEE STAR MODEL</a:t>
            </a:r>
          </a:p>
          <a:p>
            <a:endParaRPr lang="en-GB" dirty="0">
              <a:solidFill>
                <a:srgbClr val="006621"/>
              </a:solidFill>
              <a:latin typeface="arial" panose="020B0604020202020204" pitchFamily="34" charset="0"/>
            </a:endParaRPr>
          </a:p>
          <a:p>
            <a:r>
              <a:rPr lang="en-GB" dirty="0">
                <a:solidFill>
                  <a:srgbClr val="006621"/>
                </a:solidFill>
                <a:latin typeface="arial" panose="020B0604020202020204" pitchFamily="34" charset="0"/>
              </a:rPr>
              <a:t>hee.nhs.uk/our-work/</a:t>
            </a:r>
            <a:r>
              <a:rPr lang="en-GB" dirty="0" err="1">
                <a:solidFill>
                  <a:srgbClr val="006621"/>
                </a:solidFill>
                <a:latin typeface="arial" panose="020B0604020202020204" pitchFamily="34" charset="0"/>
              </a:rPr>
              <a:t>hee</a:t>
            </a:r>
            <a:r>
              <a:rPr lang="en-GB" dirty="0">
                <a:solidFill>
                  <a:srgbClr val="006621"/>
                </a:solidFill>
                <a:latin typeface="arial" panose="020B0604020202020204" pitchFamily="34" charset="0"/>
              </a:rPr>
              <a:t>-star</a:t>
            </a:r>
            <a:endParaRPr lang="en-GB" dirty="0"/>
          </a:p>
        </p:txBody>
      </p:sp>
    </p:spTree>
    <p:extLst>
      <p:ext uri="{BB962C8B-B14F-4D97-AF65-F5344CB8AC3E}">
        <p14:creationId xmlns:p14="http://schemas.microsoft.com/office/powerpoint/2010/main" val="2940095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Utilise National Initiatives</a:t>
            </a:r>
          </a:p>
        </p:txBody>
      </p:sp>
      <p:sp>
        <p:nvSpPr>
          <p:cNvPr id="3" name="Text Placeholder 2"/>
          <p:cNvSpPr>
            <a:spLocks noGrp="1"/>
          </p:cNvSpPr>
          <p:nvPr>
            <p:ph type="body" sz="quarter" idx="13"/>
          </p:nvPr>
        </p:nvSpPr>
        <p:spPr/>
        <p:txBody>
          <a:bodyPr/>
          <a:lstStyle/>
          <a:p>
            <a:r>
              <a:rPr lang="en-GB" u="sng" dirty="0">
                <a:hlinkClick r:id="rId3"/>
              </a:rPr>
              <a:t>https://www.mind.org.uk/workplace/</a:t>
            </a:r>
            <a:r>
              <a:rPr lang="en-GB" dirty="0"/>
              <a:t> - MIND healthy workplaces programme</a:t>
            </a:r>
          </a:p>
          <a:p>
            <a:endParaRPr lang="en-GB" dirty="0"/>
          </a:p>
          <a:p>
            <a:r>
              <a:rPr lang="en-GB" dirty="0"/>
              <a:t>NHS E workforce health and well being framework    </a:t>
            </a:r>
            <a:r>
              <a:rPr lang="en-GB" u="sng" dirty="0">
                <a:hlinkClick r:id="rId4"/>
              </a:rPr>
              <a:t>https://www.nhsemployers.org/case-studies-and-resources/2018/05/nhs-health-and-wellbeing-framework</a:t>
            </a:r>
            <a:r>
              <a:rPr lang="en-GB" dirty="0"/>
              <a:t>.   </a:t>
            </a:r>
          </a:p>
          <a:p>
            <a:endParaRPr lang="en-GB" dirty="0"/>
          </a:p>
          <a:p>
            <a:r>
              <a:rPr lang="en-GB" dirty="0"/>
              <a:t>NHSI work on Retention</a:t>
            </a:r>
          </a:p>
          <a:p>
            <a:endParaRPr lang="en-GB" dirty="0"/>
          </a:p>
        </p:txBody>
      </p:sp>
    </p:spTree>
    <p:extLst>
      <p:ext uri="{BB962C8B-B14F-4D97-AF65-F5344CB8AC3E}">
        <p14:creationId xmlns:p14="http://schemas.microsoft.com/office/powerpoint/2010/main" val="1105355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07358"/>
            <a:ext cx="7772400" cy="1757275"/>
          </a:xfrm>
        </p:spPr>
        <p:txBody>
          <a:bodyPr/>
          <a:lstStyle/>
          <a:p>
            <a:pPr algn="ctr"/>
            <a:r>
              <a:rPr lang="en-GB" dirty="0"/>
              <a:t>Thank you for listening</a:t>
            </a:r>
            <a:br>
              <a:rPr lang="en-GB" dirty="0"/>
            </a:br>
            <a:br>
              <a:rPr lang="en-GB" dirty="0"/>
            </a:br>
            <a:r>
              <a:rPr lang="en-GB" dirty="0"/>
              <a:t>Any Questions...</a:t>
            </a:r>
          </a:p>
        </p:txBody>
      </p:sp>
    </p:spTree>
    <p:extLst>
      <p:ext uri="{BB962C8B-B14F-4D97-AF65-F5344CB8AC3E}">
        <p14:creationId xmlns:p14="http://schemas.microsoft.com/office/powerpoint/2010/main" val="3609220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HEE – CYP MH</a:t>
            </a:r>
          </a:p>
        </p:txBody>
      </p:sp>
      <p:sp>
        <p:nvSpPr>
          <p:cNvPr id="3" name="Text Placeholder 2"/>
          <p:cNvSpPr>
            <a:spLocks noGrp="1"/>
          </p:cNvSpPr>
          <p:nvPr>
            <p:ph type="body" sz="quarter" idx="13"/>
          </p:nvPr>
        </p:nvSpPr>
        <p:spPr/>
        <p:txBody>
          <a:bodyPr/>
          <a:lstStyle/>
          <a:p>
            <a:r>
              <a:rPr lang="en-GB" dirty="0"/>
              <a:t>Who we are</a:t>
            </a:r>
          </a:p>
          <a:p>
            <a:endParaRPr lang="en-GB" dirty="0"/>
          </a:p>
          <a:p>
            <a:r>
              <a:rPr lang="en-GB" dirty="0"/>
              <a:t>CYP MH Workforce priority</a:t>
            </a:r>
          </a:p>
          <a:p>
            <a:endParaRPr lang="en-GB" dirty="0"/>
          </a:p>
          <a:p>
            <a:r>
              <a:rPr lang="en-GB" dirty="0"/>
              <a:t>What we are doing to support current workforce and development of future workforce</a:t>
            </a:r>
          </a:p>
          <a:p>
            <a:endParaRPr lang="en-GB" dirty="0"/>
          </a:p>
          <a:p>
            <a:r>
              <a:rPr lang="en-GB" dirty="0"/>
              <a:t>National, Regional and Local support</a:t>
            </a:r>
          </a:p>
          <a:p>
            <a:endParaRPr lang="en-GB" dirty="0"/>
          </a:p>
        </p:txBody>
      </p:sp>
    </p:spTree>
    <p:extLst>
      <p:ext uri="{BB962C8B-B14F-4D97-AF65-F5344CB8AC3E}">
        <p14:creationId xmlns:p14="http://schemas.microsoft.com/office/powerpoint/2010/main" val="279125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Our purpose</a:t>
            </a:r>
          </a:p>
        </p:txBody>
      </p:sp>
      <p:sp>
        <p:nvSpPr>
          <p:cNvPr id="3" name="Text Placeholder 2"/>
          <p:cNvSpPr>
            <a:spLocks noGrp="1"/>
          </p:cNvSpPr>
          <p:nvPr>
            <p:ph type="body" sz="quarter" idx="13"/>
          </p:nvPr>
        </p:nvSpPr>
        <p:spPr>
          <a:xfrm>
            <a:off x="457200" y="1954924"/>
            <a:ext cx="8119241" cy="3720662"/>
          </a:xfrm>
        </p:spPr>
        <p:txBody>
          <a:bodyPr/>
          <a:lstStyle/>
          <a:p>
            <a:pPr marL="0" indent="0" algn="ctr">
              <a:buNone/>
            </a:pPr>
            <a:endParaRPr lang="en-GB" dirty="0"/>
          </a:p>
          <a:p>
            <a:pPr marL="0" indent="0" algn="ctr">
              <a:buNone/>
            </a:pPr>
            <a:r>
              <a:rPr lang="en-GB" dirty="0"/>
              <a:t>"Health Education England exists for one reason only: to support the delivery of high quality healthcare and health improvement to the patients and public of England by ensuring that the workforce of today and tomorrow has the right numbers, skills, values and behaviours, at the right time and in the right place."</a:t>
            </a:r>
          </a:p>
        </p:txBody>
      </p:sp>
    </p:spTree>
    <p:extLst>
      <p:ext uri="{BB962C8B-B14F-4D97-AF65-F5344CB8AC3E}">
        <p14:creationId xmlns:p14="http://schemas.microsoft.com/office/powerpoint/2010/main" val="767595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HEE – CYP MH workforce</a:t>
            </a:r>
          </a:p>
        </p:txBody>
      </p:sp>
      <p:sp>
        <p:nvSpPr>
          <p:cNvPr id="3" name="Text Placeholder 2"/>
          <p:cNvSpPr>
            <a:spLocks noGrp="1"/>
          </p:cNvSpPr>
          <p:nvPr>
            <p:ph type="body" sz="quarter" idx="13"/>
          </p:nvPr>
        </p:nvSpPr>
        <p:spPr>
          <a:xfrm>
            <a:off x="457201" y="2311429"/>
            <a:ext cx="5155588" cy="3442340"/>
          </a:xfrm>
        </p:spPr>
        <p:txBody>
          <a:bodyPr/>
          <a:lstStyle/>
          <a:p>
            <a:r>
              <a:rPr lang="en-GB" dirty="0"/>
              <a:t>MH workforce plan, Stepping Forward to 2020/21: The mental health workforce plan for England (2017).</a:t>
            </a:r>
          </a:p>
          <a:p>
            <a:endParaRPr lang="en-GB" dirty="0"/>
          </a:p>
          <a:p>
            <a:r>
              <a:rPr lang="en-GB" dirty="0"/>
              <a:t>FYFV</a:t>
            </a:r>
          </a:p>
          <a:p>
            <a:pPr marL="0" indent="0">
              <a:buNone/>
            </a:pPr>
            <a:endParaRPr lang="en-GB" dirty="0"/>
          </a:p>
          <a:p>
            <a:r>
              <a:rPr lang="en-GB" dirty="0"/>
              <a:t>CYP </a:t>
            </a:r>
            <a:r>
              <a:rPr lang="en-GB" dirty="0" err="1"/>
              <a:t>workstream</a:t>
            </a:r>
            <a:endParaRPr lang="en-GB" dirty="0"/>
          </a:p>
        </p:txBody>
      </p:sp>
      <p:pic>
        <p:nvPicPr>
          <p:cNvPr id="5" name="Picture 4"/>
          <p:cNvPicPr>
            <a:picLocks noChangeAspect="1"/>
          </p:cNvPicPr>
          <p:nvPr/>
        </p:nvPicPr>
        <p:blipFill>
          <a:blip r:embed="rId3"/>
          <a:stretch>
            <a:fillRect/>
          </a:stretch>
        </p:blipFill>
        <p:spPr>
          <a:xfrm>
            <a:off x="6429375" y="2311429"/>
            <a:ext cx="1800225" cy="2543175"/>
          </a:xfrm>
          <a:prstGeom prst="rect">
            <a:avLst/>
          </a:prstGeom>
        </p:spPr>
      </p:pic>
    </p:spTree>
    <p:extLst>
      <p:ext uri="{BB962C8B-B14F-4D97-AF65-F5344CB8AC3E}">
        <p14:creationId xmlns:p14="http://schemas.microsoft.com/office/powerpoint/2010/main" val="1835401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49680"/>
            <a:ext cx="7772400" cy="679449"/>
          </a:xfrm>
        </p:spPr>
        <p:txBody>
          <a:bodyPr/>
          <a:lstStyle/>
          <a:p>
            <a:r>
              <a:rPr lang="en-GB" dirty="0"/>
              <a:t>CYP </a:t>
            </a:r>
            <a:r>
              <a:rPr lang="en-GB" dirty="0" err="1"/>
              <a:t>Workstream</a:t>
            </a:r>
            <a:endParaRPr lang="en-GB" dirty="0"/>
          </a:p>
        </p:txBody>
      </p:sp>
      <p:sp>
        <p:nvSpPr>
          <p:cNvPr id="3" name="Text Placeholder 2"/>
          <p:cNvSpPr>
            <a:spLocks noGrp="1"/>
          </p:cNvSpPr>
          <p:nvPr>
            <p:ph type="body" sz="quarter" idx="13"/>
          </p:nvPr>
        </p:nvSpPr>
        <p:spPr>
          <a:xfrm>
            <a:off x="457200" y="1704975"/>
            <a:ext cx="7839075" cy="3970611"/>
          </a:xfrm>
        </p:spPr>
        <p:txBody>
          <a:bodyPr/>
          <a:lstStyle/>
          <a:p>
            <a:r>
              <a:rPr lang="en-GB" b="1" dirty="0"/>
              <a:t>SUPPLY ( + RETAIN)</a:t>
            </a:r>
          </a:p>
          <a:p>
            <a:endParaRPr lang="en-GB" b="1" dirty="0"/>
          </a:p>
          <a:p>
            <a:r>
              <a:rPr lang="en-GB" b="1" dirty="0"/>
              <a:t>UPSKILLING</a:t>
            </a:r>
          </a:p>
          <a:p>
            <a:endParaRPr lang="en-GB" b="1" dirty="0"/>
          </a:p>
          <a:p>
            <a:r>
              <a:rPr lang="en-GB" b="1" dirty="0"/>
              <a:t>NEW ROLES</a:t>
            </a:r>
          </a:p>
          <a:p>
            <a:endParaRPr lang="en-GB" b="1" dirty="0"/>
          </a:p>
          <a:p>
            <a:r>
              <a:rPr lang="en-GB" b="1" dirty="0"/>
              <a:t>LEADERSHIP</a:t>
            </a:r>
          </a:p>
          <a:p>
            <a:endParaRPr lang="en-GB" b="1" dirty="0"/>
          </a:p>
          <a:p>
            <a:r>
              <a:rPr lang="en-GB" b="1" dirty="0"/>
              <a:t>NEW WAYS OF WORKING</a:t>
            </a:r>
          </a:p>
        </p:txBody>
      </p:sp>
    </p:spTree>
    <p:extLst>
      <p:ext uri="{BB962C8B-B14F-4D97-AF65-F5344CB8AC3E}">
        <p14:creationId xmlns:p14="http://schemas.microsoft.com/office/powerpoint/2010/main" val="3685477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025526"/>
            <a:ext cx="8036169" cy="679449"/>
          </a:xfrm>
        </p:spPr>
        <p:txBody>
          <a:bodyPr/>
          <a:lstStyle/>
          <a:p>
            <a:r>
              <a:rPr lang="en-GB" dirty="0"/>
              <a:t>Supply and Upskill</a:t>
            </a:r>
          </a:p>
        </p:txBody>
      </p:sp>
      <p:sp>
        <p:nvSpPr>
          <p:cNvPr id="3" name="Text Placeholder 2"/>
          <p:cNvSpPr>
            <a:spLocks noGrp="1"/>
          </p:cNvSpPr>
          <p:nvPr>
            <p:ph type="body" sz="quarter" idx="13"/>
          </p:nvPr>
        </p:nvSpPr>
        <p:spPr>
          <a:xfrm>
            <a:off x="457200" y="1954924"/>
            <a:ext cx="7737231" cy="3720662"/>
          </a:xfrm>
        </p:spPr>
        <p:txBody>
          <a:bodyPr/>
          <a:lstStyle/>
          <a:p>
            <a:r>
              <a:rPr lang="en-GB" dirty="0"/>
              <a:t>HEE currently commissions all CYP IAPT training places</a:t>
            </a:r>
          </a:p>
          <a:p>
            <a:r>
              <a:rPr lang="en-GB" dirty="0"/>
              <a:t>The targets over the five year to 2021 are:</a:t>
            </a:r>
          </a:p>
          <a:p>
            <a:pPr lvl="1"/>
            <a:r>
              <a:rPr lang="en-GB" dirty="0"/>
              <a:t>3,400 existing/current staff (UPSKILLING)</a:t>
            </a:r>
          </a:p>
          <a:p>
            <a:pPr lvl="1"/>
            <a:r>
              <a:rPr lang="en-GB" dirty="0"/>
              <a:t>1,700 New therapists (SUPPLY)</a:t>
            </a:r>
          </a:p>
          <a:p>
            <a:r>
              <a:rPr lang="en-GB" dirty="0"/>
              <a:t>This programme is delivered across 6 regional collaboratives and 7 providers </a:t>
            </a:r>
          </a:p>
          <a:p>
            <a:endParaRPr lang="en-GB" dirty="0"/>
          </a:p>
        </p:txBody>
      </p:sp>
    </p:spTree>
    <p:extLst>
      <p:ext uri="{BB962C8B-B14F-4D97-AF65-F5344CB8AC3E}">
        <p14:creationId xmlns:p14="http://schemas.microsoft.com/office/powerpoint/2010/main" val="1457942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Supply and Upskill (cont.)</a:t>
            </a:r>
          </a:p>
        </p:txBody>
      </p:sp>
      <p:sp>
        <p:nvSpPr>
          <p:cNvPr id="3" name="Text Placeholder 2"/>
          <p:cNvSpPr>
            <a:spLocks noGrp="1"/>
          </p:cNvSpPr>
          <p:nvPr>
            <p:ph type="body" sz="quarter" idx="13"/>
          </p:nvPr>
        </p:nvSpPr>
        <p:spPr/>
        <p:txBody>
          <a:bodyPr/>
          <a:lstStyle/>
          <a:p>
            <a:r>
              <a:rPr lang="en-GB" dirty="0"/>
              <a:t>The number of therapist who commenced training in January 2018 is: </a:t>
            </a:r>
          </a:p>
          <a:p>
            <a:pPr lvl="1"/>
            <a:r>
              <a:rPr lang="en-GB" dirty="0"/>
              <a:t> 247 existing therapist staff training on CYP IAPT modalities (UPSKILLING)</a:t>
            </a:r>
          </a:p>
          <a:p>
            <a:pPr lvl="1"/>
            <a:r>
              <a:rPr lang="en-GB" dirty="0"/>
              <a:t>188 new staff to be created as Recruit to Train posts (SUPPLY)</a:t>
            </a:r>
          </a:p>
          <a:p>
            <a:pPr lvl="1"/>
            <a:r>
              <a:rPr lang="en-GB" dirty="0"/>
              <a:t>191 supervisors from existing staff being trained to develop future capacity (UPSKILLING)</a:t>
            </a:r>
          </a:p>
        </p:txBody>
      </p:sp>
    </p:spTree>
    <p:extLst>
      <p:ext uri="{BB962C8B-B14F-4D97-AF65-F5344CB8AC3E}">
        <p14:creationId xmlns:p14="http://schemas.microsoft.com/office/powerpoint/2010/main" val="396119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NEWish</a:t>
            </a:r>
            <a:r>
              <a:rPr lang="en-GB" dirty="0"/>
              <a:t> ROLE – CYP PWP</a:t>
            </a:r>
          </a:p>
        </p:txBody>
      </p:sp>
      <p:sp>
        <p:nvSpPr>
          <p:cNvPr id="3" name="Text Placeholder 2"/>
          <p:cNvSpPr>
            <a:spLocks noGrp="1"/>
          </p:cNvSpPr>
          <p:nvPr>
            <p:ph type="body" sz="quarter" idx="13"/>
          </p:nvPr>
        </p:nvSpPr>
        <p:spPr>
          <a:xfrm>
            <a:off x="457200" y="1954924"/>
            <a:ext cx="7772400" cy="4164522"/>
          </a:xfrm>
        </p:spPr>
        <p:txBody>
          <a:bodyPr/>
          <a:lstStyle/>
          <a:p>
            <a:r>
              <a:rPr lang="en-GB" dirty="0"/>
              <a:t>Directly commissioned by HEE</a:t>
            </a:r>
          </a:p>
          <a:p>
            <a:endParaRPr lang="en-GB" dirty="0"/>
          </a:p>
          <a:p>
            <a:r>
              <a:rPr lang="en-GB" dirty="0"/>
              <a:t>Ensuring consistency</a:t>
            </a:r>
          </a:p>
          <a:p>
            <a:endParaRPr lang="en-GB" dirty="0"/>
          </a:p>
          <a:p>
            <a:r>
              <a:rPr lang="en-GB" dirty="0"/>
              <a:t>Based in existing CAMHs teams</a:t>
            </a:r>
          </a:p>
          <a:p>
            <a:endParaRPr lang="en-GB" dirty="0"/>
          </a:p>
          <a:p>
            <a:r>
              <a:rPr lang="en-GB" dirty="0"/>
              <a:t>210 commissioned in 17/18</a:t>
            </a:r>
          </a:p>
          <a:p>
            <a:endParaRPr lang="en-GB" dirty="0"/>
          </a:p>
          <a:p>
            <a:r>
              <a:rPr lang="en-GB" dirty="0"/>
              <a:t>420 per year until 2020/2021</a:t>
            </a:r>
          </a:p>
        </p:txBody>
      </p:sp>
    </p:spTree>
    <p:extLst>
      <p:ext uri="{BB962C8B-B14F-4D97-AF65-F5344CB8AC3E}">
        <p14:creationId xmlns:p14="http://schemas.microsoft.com/office/powerpoint/2010/main" val="1497644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60895"/>
            <a:ext cx="7772400" cy="679449"/>
          </a:xfrm>
        </p:spPr>
        <p:txBody>
          <a:bodyPr/>
          <a:lstStyle/>
          <a:p>
            <a:r>
              <a:rPr lang="en-GB" dirty="0"/>
              <a:t>Upskilling of other staff</a:t>
            </a:r>
          </a:p>
        </p:txBody>
      </p:sp>
      <p:sp>
        <p:nvSpPr>
          <p:cNvPr id="3" name="Text Placeholder 2"/>
          <p:cNvSpPr>
            <a:spLocks noGrp="1"/>
          </p:cNvSpPr>
          <p:nvPr>
            <p:ph type="body" sz="quarter" idx="13"/>
          </p:nvPr>
        </p:nvSpPr>
        <p:spPr/>
        <p:txBody>
          <a:bodyPr/>
          <a:lstStyle/>
          <a:p>
            <a:r>
              <a:rPr lang="en-GB" dirty="0"/>
              <a:t>CAMHS Psychiatrists</a:t>
            </a:r>
          </a:p>
          <a:p>
            <a:endParaRPr lang="en-GB" dirty="0"/>
          </a:p>
          <a:p>
            <a:endParaRPr lang="en-GB" dirty="0"/>
          </a:p>
          <a:p>
            <a:endParaRPr lang="en-GB" dirty="0"/>
          </a:p>
          <a:p>
            <a:r>
              <a:rPr lang="en-GB" dirty="0"/>
              <a:t>Tier 4 whole team training</a:t>
            </a:r>
          </a:p>
        </p:txBody>
      </p:sp>
      <p:sp>
        <p:nvSpPr>
          <p:cNvPr id="4" name="Title 1"/>
          <p:cNvSpPr txBox="1">
            <a:spLocks/>
          </p:cNvSpPr>
          <p:nvPr/>
        </p:nvSpPr>
        <p:spPr>
          <a:xfrm>
            <a:off x="609600" y="1177926"/>
            <a:ext cx="7772400" cy="679449"/>
          </a:xfrm>
          <a:prstGeom prst="rect">
            <a:avLst/>
          </a:prstGeom>
        </p:spPr>
        <p:txBody>
          <a:bodyPr/>
          <a:lstStyle>
            <a:lvl1pPr algn="l" defTabSz="457200" rtl="0" eaLnBrk="1" latinLnBrk="0" hangingPunct="1">
              <a:spcBef>
                <a:spcPct val="0"/>
              </a:spcBef>
              <a:buNone/>
              <a:defRPr sz="3600" b="1" kern="1200" baseline="0">
                <a:solidFill>
                  <a:srgbClr val="A00054"/>
                </a:solidFill>
                <a:latin typeface="+mj-lt"/>
                <a:ea typeface="+mj-ea"/>
                <a:cs typeface="+mj-cs"/>
              </a:defRPr>
            </a:lvl1pPr>
          </a:lstStyle>
          <a:p>
            <a:r>
              <a:rPr lang="en-GB"/>
              <a:t>Supply of other staff</a:t>
            </a:r>
            <a:endParaRPr lang="en-GB" dirty="0"/>
          </a:p>
        </p:txBody>
      </p:sp>
    </p:spTree>
    <p:extLst>
      <p:ext uri="{BB962C8B-B14F-4D97-AF65-F5344CB8AC3E}">
        <p14:creationId xmlns:p14="http://schemas.microsoft.com/office/powerpoint/2010/main" val="1180183437"/>
      </p:ext>
    </p:extLst>
  </p:cSld>
  <p:clrMapOvr>
    <a:masterClrMapping/>
  </p:clrMapOvr>
</p:sld>
</file>

<file path=ppt/theme/theme1.xml><?xml version="1.0" encoding="utf-8"?>
<a:theme xmlns:a="http://schemas.openxmlformats.org/drawingml/2006/main" name="HEE PPT - Master slide deck">
  <a:themeElements>
    <a:clrScheme name="HEE v1">
      <a:dk1>
        <a:sysClr val="windowText" lastClr="000000"/>
      </a:dk1>
      <a:lt1>
        <a:sysClr val="window" lastClr="FFFFFF"/>
      </a:lt1>
      <a:dk2>
        <a:srgbClr val="003893"/>
      </a:dk2>
      <a:lt2>
        <a:srgbClr val="EEECE1"/>
      </a:lt2>
      <a:accent1>
        <a:srgbClr val="003893"/>
      </a:accent1>
      <a:accent2>
        <a:srgbClr val="A00054"/>
      </a:accent2>
      <a:accent3>
        <a:srgbClr val="9BBB59"/>
      </a:accent3>
      <a:accent4>
        <a:srgbClr val="AA0266"/>
      </a:accent4>
      <a:accent5>
        <a:srgbClr val="4BACC6"/>
      </a:accent5>
      <a:accent6>
        <a:srgbClr val="FF9933"/>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HEE PPT - Master slide deck</Template>
  <TotalTime>3126</TotalTime>
  <Words>942</Words>
  <Application>Microsoft Office PowerPoint</Application>
  <PresentationFormat>On-screen Show (4:3)</PresentationFormat>
  <Paragraphs>157</Paragraphs>
  <Slides>18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vt:lpstr>
      <vt:lpstr>Calibri</vt:lpstr>
      <vt:lpstr>HEE PPT - Master slide deck</vt:lpstr>
      <vt:lpstr>PowerPoint Presentation</vt:lpstr>
      <vt:lpstr>HEE – CYP MH</vt:lpstr>
      <vt:lpstr>Our purpose</vt:lpstr>
      <vt:lpstr>HEE – CYP MH workforce</vt:lpstr>
      <vt:lpstr>CYP Workstream</vt:lpstr>
      <vt:lpstr>Supply and Upskill</vt:lpstr>
      <vt:lpstr>Supply and Upskill (cont.)</vt:lpstr>
      <vt:lpstr>NEWish ROLE – CYP PWP</vt:lpstr>
      <vt:lpstr>Upskilling of other staff</vt:lpstr>
      <vt:lpstr>NEW DEVELOPMENT</vt:lpstr>
      <vt:lpstr>MHS / EMHW</vt:lpstr>
      <vt:lpstr>New Role – Development and support</vt:lpstr>
      <vt:lpstr>Do not reinvent the wheel</vt:lpstr>
      <vt:lpstr>Utilise Local Initiatives</vt:lpstr>
      <vt:lpstr>Utilise regional initiatives </vt:lpstr>
      <vt:lpstr>Utilise National Initiatives</vt:lpstr>
      <vt:lpstr>Utilise National Initiatives</vt:lpstr>
      <vt:lpstr>Thank you for listening  Any Questions...</vt:lpstr>
    </vt:vector>
  </TitlesOfParts>
  <Company>South West LETB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Hines (Health Education South West)</dc:creator>
  <cp:lastModifiedBy>Rachel Wylie (Health Education England)</cp:lastModifiedBy>
  <cp:revision>138</cp:revision>
  <cp:lastPrinted>2018-05-02T13:41:19Z</cp:lastPrinted>
  <dcterms:created xsi:type="dcterms:W3CDTF">2016-01-05T14:29:24Z</dcterms:created>
  <dcterms:modified xsi:type="dcterms:W3CDTF">2018-07-19T10:08:11Z</dcterms:modified>
</cp:coreProperties>
</file>