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4" r:id="rId2"/>
    <p:sldId id="264" r:id="rId3"/>
    <p:sldId id="265" r:id="rId4"/>
    <p:sldId id="266" r:id="rId5"/>
    <p:sldId id="257" r:id="rId6"/>
    <p:sldId id="289" r:id="rId7"/>
    <p:sldId id="276" r:id="rId8"/>
    <p:sldId id="277" r:id="rId9"/>
    <p:sldId id="278" r:id="rId10"/>
    <p:sldId id="279" r:id="rId11"/>
    <p:sldId id="295" r:id="rId12"/>
    <p:sldId id="297" r:id="rId13"/>
    <p:sldId id="294" r:id="rId14"/>
    <p:sldId id="283"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lia Were" initials="AW"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75000" autoAdjust="0"/>
  </p:normalViewPr>
  <p:slideViewPr>
    <p:cSldViewPr>
      <p:cViewPr varScale="1">
        <p:scale>
          <a:sx n="87" d="100"/>
          <a:sy n="87" d="100"/>
        </p:scale>
        <p:origin x="-23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DF3C9-4946-4546-8AC1-FAED70E8B351}" type="datetimeFigureOut">
              <a:rPr lang="en-GB" smtClean="0"/>
              <a:t>24/09/2018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6D532-4E39-4F42-9D29-55E40D1AE0C2}" type="slidenum">
              <a:rPr lang="en-GB" smtClean="0"/>
              <a:t>‹#›</a:t>
            </a:fld>
            <a:endParaRPr lang="en-GB"/>
          </a:p>
        </p:txBody>
      </p:sp>
    </p:spTree>
    <p:extLst>
      <p:ext uri="{BB962C8B-B14F-4D97-AF65-F5344CB8AC3E}">
        <p14:creationId xmlns:p14="http://schemas.microsoft.com/office/powerpoint/2010/main" val="313332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Phases</a:t>
            </a:r>
          </a:p>
          <a:p>
            <a:r>
              <a:rPr lang="en-GB" dirty="0"/>
              <a:t>‘The Golden 28 days’ of cancer diagnosis. </a:t>
            </a:r>
          </a:p>
          <a:p>
            <a:r>
              <a:rPr lang="en-GB" dirty="0"/>
              <a:t>2ww conversion rate of 10% for the sake of easy maths </a:t>
            </a:r>
          </a:p>
          <a:p>
            <a:r>
              <a:rPr lang="en-GB" dirty="0"/>
              <a:t>By the time people are on the active cancer pathway the 28 days is over.</a:t>
            </a:r>
          </a:p>
        </p:txBody>
      </p:sp>
      <p:sp>
        <p:nvSpPr>
          <p:cNvPr id="4" name="Slide Number Placeholder 3"/>
          <p:cNvSpPr>
            <a:spLocks noGrp="1"/>
          </p:cNvSpPr>
          <p:nvPr>
            <p:ph type="sldNum" sz="quarter" idx="10"/>
          </p:nvPr>
        </p:nvSpPr>
        <p:spPr/>
        <p:txBody>
          <a:bodyPr/>
          <a:lstStyle/>
          <a:p>
            <a:fld id="{6846D532-4E39-4F42-9D29-55E40D1AE0C2}" type="slidenum">
              <a:rPr lang="en-GB" smtClean="0"/>
              <a:t>2</a:t>
            </a:fld>
            <a:endParaRPr lang="en-GB"/>
          </a:p>
        </p:txBody>
      </p:sp>
    </p:spTree>
    <p:extLst>
      <p:ext uri="{BB962C8B-B14F-4D97-AF65-F5344CB8AC3E}">
        <p14:creationId xmlns:p14="http://schemas.microsoft.com/office/powerpoint/2010/main" val="4168697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look at the pathway in this sort of way..</a:t>
            </a:r>
          </a:p>
          <a:p>
            <a:endParaRPr lang="en-GB" dirty="0"/>
          </a:p>
          <a:p>
            <a:r>
              <a:rPr lang="en-GB" dirty="0"/>
              <a:t>As soon as we realise this person is going to need anticancer treatment and are going to count towards 62d target  we think of the steps in the pathway and try to make them quicker. More access to scans, streamlining pathways.</a:t>
            </a:r>
          </a:p>
        </p:txBody>
      </p:sp>
      <p:sp>
        <p:nvSpPr>
          <p:cNvPr id="4" name="Slide Number Placeholder 3"/>
          <p:cNvSpPr>
            <a:spLocks noGrp="1"/>
          </p:cNvSpPr>
          <p:nvPr>
            <p:ph type="sldNum" sz="quarter" idx="10"/>
          </p:nvPr>
        </p:nvSpPr>
        <p:spPr/>
        <p:txBody>
          <a:bodyPr/>
          <a:lstStyle/>
          <a:p>
            <a:fld id="{6846D532-4E39-4F42-9D29-55E40D1AE0C2}" type="slidenum">
              <a:rPr lang="en-GB" smtClean="0"/>
              <a:t>3</a:t>
            </a:fld>
            <a:endParaRPr lang="en-GB"/>
          </a:p>
        </p:txBody>
      </p:sp>
    </p:spTree>
    <p:extLst>
      <p:ext uri="{BB962C8B-B14F-4D97-AF65-F5344CB8AC3E}">
        <p14:creationId xmlns:p14="http://schemas.microsoft.com/office/powerpoint/2010/main" val="68605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Instead of thinking of each step individually</a:t>
            </a:r>
          </a:p>
        </p:txBody>
      </p:sp>
      <p:sp>
        <p:nvSpPr>
          <p:cNvPr id="4" name="Slide Number Placeholder 3"/>
          <p:cNvSpPr>
            <a:spLocks noGrp="1"/>
          </p:cNvSpPr>
          <p:nvPr>
            <p:ph type="sldNum" sz="quarter" idx="10"/>
          </p:nvPr>
        </p:nvSpPr>
        <p:spPr/>
        <p:txBody>
          <a:bodyPr/>
          <a:lstStyle/>
          <a:p>
            <a:fld id="{6846D532-4E39-4F42-9D29-55E40D1AE0C2}" type="slidenum">
              <a:rPr lang="en-GB" smtClean="0"/>
              <a:t>4</a:t>
            </a:fld>
            <a:endParaRPr lang="en-GB"/>
          </a:p>
        </p:txBody>
      </p:sp>
    </p:spTree>
    <p:extLst>
      <p:ext uri="{BB962C8B-B14F-4D97-AF65-F5344CB8AC3E}">
        <p14:creationId xmlns:p14="http://schemas.microsoft.com/office/powerpoint/2010/main" val="134508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patient from my surgery who was a long waiter. I thought it would be useful to review her as she really illustrates some of the challenges we are dealing with. I met her for the first time on about day 52 and was struck but how  every single step of her pathway seemed to be a challenge. And although there’s a different reason for each delay I was interested to know if there were patient factors underlying the challenges.</a:t>
            </a:r>
          </a:p>
          <a:p>
            <a:endParaRPr lang="en-GB" dirty="0"/>
          </a:p>
          <a:p>
            <a:r>
              <a:rPr lang="en-GB" dirty="0"/>
              <a:t>Treated at Bath and Bristol – you may recognise her – interesting to get your perspective as this is GP perspective.</a:t>
            </a:r>
          </a:p>
        </p:txBody>
      </p:sp>
      <p:sp>
        <p:nvSpPr>
          <p:cNvPr id="4" name="Slide Number Placeholder 3"/>
          <p:cNvSpPr>
            <a:spLocks noGrp="1"/>
          </p:cNvSpPr>
          <p:nvPr>
            <p:ph type="sldNum" sz="quarter" idx="10"/>
          </p:nvPr>
        </p:nvSpPr>
        <p:spPr/>
        <p:txBody>
          <a:bodyPr/>
          <a:lstStyle/>
          <a:p>
            <a:fld id="{6846D532-4E39-4F42-9D29-55E40D1AE0C2}" type="slidenum">
              <a:rPr lang="en-GB" smtClean="0"/>
              <a:t>5</a:t>
            </a:fld>
            <a:endParaRPr lang="en-GB"/>
          </a:p>
        </p:txBody>
      </p:sp>
    </p:spTree>
    <p:extLst>
      <p:ext uri="{BB962C8B-B14F-4D97-AF65-F5344CB8AC3E}">
        <p14:creationId xmlns:p14="http://schemas.microsoft.com/office/powerpoint/2010/main" val="184115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Breaking down to the basic step of her pathway – she breached 2ww target, she didn’t get a cancer diagnosis within 28d. Then the next three steps are within a reasonable timescale but she had run out of time and the FNA was non-diagnostic.</a:t>
            </a:r>
          </a:p>
          <a:p>
            <a:r>
              <a:rPr lang="en-GB" dirty="0"/>
              <a:t>I met her for first time here – she’d come to ask for help in getting date for her EUS. I was struck by her journey. How every single step seemed to have been complicated in seemingly unrelated unfortunate events.</a:t>
            </a:r>
          </a:p>
        </p:txBody>
      </p:sp>
      <p:sp>
        <p:nvSpPr>
          <p:cNvPr id="4" name="Slide Number Placeholder 3"/>
          <p:cNvSpPr>
            <a:spLocks noGrp="1"/>
          </p:cNvSpPr>
          <p:nvPr>
            <p:ph type="sldNum" sz="quarter" idx="10"/>
          </p:nvPr>
        </p:nvSpPr>
        <p:spPr/>
        <p:txBody>
          <a:bodyPr/>
          <a:lstStyle/>
          <a:p>
            <a:fld id="{6846D532-4E39-4F42-9D29-55E40D1AE0C2}" type="slidenum">
              <a:rPr lang="en-GB" smtClean="0"/>
              <a:t>6</a:t>
            </a:fld>
            <a:endParaRPr lang="en-GB"/>
          </a:p>
        </p:txBody>
      </p:sp>
    </p:spTree>
    <p:extLst>
      <p:ext uri="{BB962C8B-B14F-4D97-AF65-F5344CB8AC3E}">
        <p14:creationId xmlns:p14="http://schemas.microsoft.com/office/powerpoint/2010/main" val="126409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Didn’t have LD of mental </a:t>
            </a:r>
            <a:r>
              <a:rPr lang="en-GB" dirty="0" err="1"/>
              <a:t>hlth</a:t>
            </a:r>
            <a:r>
              <a:rPr lang="en-GB" dirty="0"/>
              <a:t> problem – but we weren’t communicating effectively</a:t>
            </a:r>
          </a:p>
        </p:txBody>
      </p:sp>
      <p:sp>
        <p:nvSpPr>
          <p:cNvPr id="4" name="Slide Number Placeholder 3"/>
          <p:cNvSpPr>
            <a:spLocks noGrp="1"/>
          </p:cNvSpPr>
          <p:nvPr>
            <p:ph type="sldNum" sz="quarter" idx="5"/>
          </p:nvPr>
        </p:nvSpPr>
        <p:spPr/>
        <p:txBody>
          <a:bodyPr/>
          <a:lstStyle/>
          <a:p>
            <a:fld id="{6846D532-4E39-4F42-9D29-55E40D1AE0C2}" type="slidenum">
              <a:rPr lang="en-GB" smtClean="0"/>
              <a:t>11</a:t>
            </a:fld>
            <a:endParaRPr lang="en-GB"/>
          </a:p>
        </p:txBody>
      </p:sp>
    </p:spTree>
    <p:extLst>
      <p:ext uri="{BB962C8B-B14F-4D97-AF65-F5344CB8AC3E}">
        <p14:creationId xmlns:p14="http://schemas.microsoft.com/office/powerpoint/2010/main" val="46114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Medically Unexplained Symptoms and Vague Symptoms of Cancer at the same time</a:t>
            </a:r>
          </a:p>
        </p:txBody>
      </p:sp>
      <p:sp>
        <p:nvSpPr>
          <p:cNvPr id="4" name="Slide Number Placeholder 3"/>
          <p:cNvSpPr>
            <a:spLocks noGrp="1"/>
          </p:cNvSpPr>
          <p:nvPr>
            <p:ph type="sldNum" sz="quarter" idx="5"/>
          </p:nvPr>
        </p:nvSpPr>
        <p:spPr/>
        <p:txBody>
          <a:bodyPr/>
          <a:lstStyle/>
          <a:p>
            <a:fld id="{6846D532-4E39-4F42-9D29-55E40D1AE0C2}" type="slidenum">
              <a:rPr lang="en-GB" smtClean="0"/>
              <a:t>12</a:t>
            </a:fld>
            <a:endParaRPr lang="en-GB"/>
          </a:p>
        </p:txBody>
      </p:sp>
    </p:spTree>
    <p:extLst>
      <p:ext uri="{BB962C8B-B14F-4D97-AF65-F5344CB8AC3E}">
        <p14:creationId xmlns:p14="http://schemas.microsoft.com/office/powerpoint/2010/main" val="63514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Disempowering rather than empowering</a:t>
            </a:r>
          </a:p>
        </p:txBody>
      </p:sp>
      <p:sp>
        <p:nvSpPr>
          <p:cNvPr id="4" name="Slide Number Placeholder 3"/>
          <p:cNvSpPr>
            <a:spLocks noGrp="1"/>
          </p:cNvSpPr>
          <p:nvPr>
            <p:ph type="sldNum" sz="quarter" idx="5"/>
          </p:nvPr>
        </p:nvSpPr>
        <p:spPr/>
        <p:txBody>
          <a:bodyPr/>
          <a:lstStyle/>
          <a:p>
            <a:fld id="{6846D532-4E39-4F42-9D29-55E40D1AE0C2}" type="slidenum">
              <a:rPr lang="en-GB" smtClean="0"/>
              <a:t>14</a:t>
            </a:fld>
            <a:endParaRPr lang="en-GB"/>
          </a:p>
        </p:txBody>
      </p:sp>
    </p:spTree>
    <p:extLst>
      <p:ext uri="{BB962C8B-B14F-4D97-AF65-F5344CB8AC3E}">
        <p14:creationId xmlns:p14="http://schemas.microsoft.com/office/powerpoint/2010/main" val="284355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7EEC25-732A-4CB5-9449-A6385A80BCF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171469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7EEC25-732A-4CB5-9449-A6385A80BCF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128488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7EEC25-732A-4CB5-9449-A6385A80BCF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41702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7EEC25-732A-4CB5-9449-A6385A80BCF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228139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EEC25-732A-4CB5-9449-A6385A80BCF8}"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19050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7EEC25-732A-4CB5-9449-A6385A80BCF8}"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263717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7EEC25-732A-4CB5-9449-A6385A80BCF8}" type="datetimeFigureOut">
              <a:rPr lang="en-GB" smtClean="0"/>
              <a:t>24/09/2018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9820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7EEC25-732A-4CB5-9449-A6385A80BCF8}" type="datetimeFigureOut">
              <a:rPr lang="en-GB" smtClean="0"/>
              <a:t>24/09/2018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341480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EEC25-732A-4CB5-9449-A6385A80BCF8}" type="datetimeFigureOut">
              <a:rPr lang="en-GB" smtClean="0"/>
              <a:t>24/09/2018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45487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7EEC25-732A-4CB5-9449-A6385A80BCF8}"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36133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7EEC25-732A-4CB5-9449-A6385A80BCF8}"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4F28C-F759-4777-BB7C-D07D859E91B9}" type="slidenum">
              <a:rPr lang="en-GB" smtClean="0"/>
              <a:t>‹#›</a:t>
            </a:fld>
            <a:endParaRPr lang="en-GB"/>
          </a:p>
        </p:txBody>
      </p:sp>
    </p:spTree>
    <p:extLst>
      <p:ext uri="{BB962C8B-B14F-4D97-AF65-F5344CB8AC3E}">
        <p14:creationId xmlns:p14="http://schemas.microsoft.com/office/powerpoint/2010/main" val="34572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EEC25-732A-4CB5-9449-A6385A80BCF8}" type="datetimeFigureOut">
              <a:rPr lang="en-GB" smtClean="0"/>
              <a:t>24/09/2018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4F28C-F759-4777-BB7C-D07D859E91B9}" type="slidenum">
              <a:rPr lang="en-GB" smtClean="0"/>
              <a:t>‹#›</a:t>
            </a:fld>
            <a:endParaRPr lang="en-GB"/>
          </a:p>
        </p:txBody>
      </p:sp>
    </p:spTree>
    <p:extLst>
      <p:ext uri="{BB962C8B-B14F-4D97-AF65-F5344CB8AC3E}">
        <p14:creationId xmlns:p14="http://schemas.microsoft.com/office/powerpoint/2010/main" val="3621718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Gears">
            <a:extLst>
              <a:ext uri="{FF2B5EF4-FFF2-40B4-BE49-F238E27FC236}">
                <a16:creationId xmlns:a16="http://schemas.microsoft.com/office/drawing/2014/main" xmlns="" id="{473FB662-9AD3-4F8D-8FEA-F20F98952E1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8651" y="2914651"/>
            <a:ext cx="1028700" cy="1028700"/>
          </a:xfrm>
          <a:prstGeom prst="rect">
            <a:avLst/>
          </a:prstGeom>
        </p:spPr>
      </p:pic>
      <p:sp>
        <p:nvSpPr>
          <p:cNvPr id="2" name="Title 1">
            <a:extLst>
              <a:ext uri="{FF2B5EF4-FFF2-40B4-BE49-F238E27FC236}">
                <a16:creationId xmlns:a16="http://schemas.microsoft.com/office/drawing/2014/main" xmlns="" id="{9EBDF3AF-0D00-4E23-9D60-6A08B6B37662}"/>
              </a:ext>
            </a:extLst>
          </p:cNvPr>
          <p:cNvSpPr>
            <a:spLocks noGrp="1"/>
          </p:cNvSpPr>
          <p:nvPr>
            <p:ph type="ctrTitle"/>
          </p:nvPr>
        </p:nvSpPr>
        <p:spPr>
          <a:xfrm>
            <a:off x="1778001" y="2498058"/>
            <a:ext cx="3970087" cy="1861886"/>
          </a:xfrm>
        </p:spPr>
        <p:txBody>
          <a:bodyPr anchor="ctr">
            <a:normAutofit fontScale="90000"/>
          </a:bodyPr>
          <a:lstStyle/>
          <a:p>
            <a:pPr algn="l"/>
            <a:r>
              <a:rPr lang="en-GB" sz="3525" dirty="0"/>
              <a:t>A systemwide approach to reducing long waiters</a:t>
            </a:r>
          </a:p>
        </p:txBody>
      </p:sp>
      <p:sp>
        <p:nvSpPr>
          <p:cNvPr id="3" name="Subtitle 2">
            <a:extLst>
              <a:ext uri="{FF2B5EF4-FFF2-40B4-BE49-F238E27FC236}">
                <a16:creationId xmlns:a16="http://schemas.microsoft.com/office/drawing/2014/main" xmlns="" id="{CB15FC6D-76A3-4832-B146-A3A68D2F45D4}"/>
              </a:ext>
            </a:extLst>
          </p:cNvPr>
          <p:cNvSpPr>
            <a:spLocks noGrp="1"/>
          </p:cNvSpPr>
          <p:nvPr>
            <p:ph type="subTitle" idx="1"/>
          </p:nvPr>
        </p:nvSpPr>
        <p:spPr>
          <a:xfrm>
            <a:off x="1778001" y="4359944"/>
            <a:ext cx="3970087" cy="1028554"/>
          </a:xfrm>
        </p:spPr>
        <p:txBody>
          <a:bodyPr>
            <a:normAutofit fontScale="70000" lnSpcReduction="20000"/>
          </a:bodyPr>
          <a:lstStyle/>
          <a:p>
            <a:pPr algn="l"/>
            <a:r>
              <a:rPr lang="en-GB" dirty="0"/>
              <a:t>Dr Amelia Randle</a:t>
            </a:r>
          </a:p>
          <a:p>
            <a:pPr algn="l"/>
            <a:r>
              <a:rPr lang="en-GB" dirty="0"/>
              <a:t>Clinical Lead SWAG Cancer Alliance</a:t>
            </a:r>
          </a:p>
        </p:txBody>
      </p:sp>
    </p:spTree>
    <p:extLst>
      <p:ext uri="{BB962C8B-B14F-4D97-AF65-F5344CB8AC3E}">
        <p14:creationId xmlns:p14="http://schemas.microsoft.com/office/powerpoint/2010/main" val="2073030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t>Route to Diagnosis</a:t>
            </a:r>
          </a:p>
        </p:txBody>
      </p:sp>
      <p:sp>
        <p:nvSpPr>
          <p:cNvPr id="3" name="Content Placeholder 2"/>
          <p:cNvSpPr>
            <a:spLocks noGrp="1"/>
          </p:cNvSpPr>
          <p:nvPr>
            <p:ph idx="1"/>
          </p:nvPr>
        </p:nvSpPr>
        <p:spPr>
          <a:xfrm>
            <a:off x="628650" y="2057400"/>
            <a:ext cx="7886700" cy="3871762"/>
          </a:xfrm>
        </p:spPr>
        <p:txBody>
          <a:bodyPr>
            <a:normAutofit/>
          </a:bodyPr>
          <a:lstStyle/>
          <a:p>
            <a:r>
              <a:rPr lang="en-GB" sz="2100" dirty="0"/>
              <a:t>Sept 16 </a:t>
            </a:r>
            <a:r>
              <a:rPr lang="en-US" sz="2100" dirty="0"/>
              <a:t>retrosternal chest pain – referred cardiology.</a:t>
            </a:r>
          </a:p>
          <a:p>
            <a:r>
              <a:rPr lang="en-US" sz="2100" dirty="0"/>
              <a:t>Dx non-</a:t>
            </a:r>
            <a:r>
              <a:rPr lang="en-US" sz="2100" dirty="0" err="1"/>
              <a:t>ischaemic</a:t>
            </a:r>
            <a:r>
              <a:rPr lang="en-US" sz="2100" dirty="0"/>
              <a:t> cardiomyopathy tertiary referral to Oxford </a:t>
            </a:r>
          </a:p>
          <a:p>
            <a:r>
              <a:rPr lang="en-US" sz="2100" dirty="0"/>
              <a:t>PET </a:t>
            </a:r>
          </a:p>
          <a:p>
            <a:endParaRPr lang="en-US" sz="2100" dirty="0"/>
          </a:p>
          <a:p>
            <a:pPr marL="0" indent="0">
              <a:buNone/>
            </a:pPr>
            <a:endParaRPr lang="en-GB" sz="2100" dirty="0"/>
          </a:p>
          <a:p>
            <a:pPr marL="0" indent="0">
              <a:buNone/>
            </a:pPr>
            <a:endParaRPr lang="en-GB" sz="2100" dirty="0"/>
          </a:p>
        </p:txBody>
      </p:sp>
    </p:spTree>
    <p:extLst>
      <p:ext uri="{BB962C8B-B14F-4D97-AF65-F5344CB8AC3E}">
        <p14:creationId xmlns:p14="http://schemas.microsoft.com/office/powerpoint/2010/main" val="232539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324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text on a white background&#10;&#10;Description generated with high confidence">
            <a:extLst>
              <a:ext uri="{FF2B5EF4-FFF2-40B4-BE49-F238E27FC236}">
                <a16:creationId xmlns:a16="http://schemas.microsoft.com/office/drawing/2014/main" xmlns="" id="{C4FDFE17-BB36-494D-8F13-72104B955D20}"/>
              </a:ext>
            </a:extLst>
          </p:cNvPr>
          <p:cNvPicPr>
            <a:picLocks noChangeAspect="1"/>
          </p:cNvPicPr>
          <p:nvPr/>
        </p:nvPicPr>
        <p:blipFill>
          <a:blip r:embed="rId3"/>
          <a:stretch>
            <a:fillRect/>
          </a:stretch>
        </p:blipFill>
        <p:spPr>
          <a:xfrm>
            <a:off x="1154167" y="643467"/>
            <a:ext cx="6835665" cy="5571066"/>
          </a:xfrm>
          <a:prstGeom prst="rect">
            <a:avLst/>
          </a:prstGeom>
        </p:spPr>
      </p:pic>
    </p:spTree>
    <p:extLst>
      <p:ext uri="{BB962C8B-B14F-4D97-AF65-F5344CB8AC3E}">
        <p14:creationId xmlns:p14="http://schemas.microsoft.com/office/powerpoint/2010/main" val="2446063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071FD-6CFF-4692-8819-AD8471EE8D3F}"/>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xmlns="" id="{66795CDB-4523-44B3-B537-965806A286DD}"/>
              </a:ext>
            </a:extLst>
          </p:cNvPr>
          <p:cNvPicPr>
            <a:picLocks noGrp="1" noChangeAspect="1"/>
          </p:cNvPicPr>
          <p:nvPr>
            <p:ph sz="half" idx="1"/>
          </p:nvPr>
        </p:nvPicPr>
        <p:blipFill>
          <a:blip r:embed="rId3"/>
          <a:stretch>
            <a:fillRect/>
          </a:stretch>
        </p:blipFill>
        <p:spPr>
          <a:xfrm>
            <a:off x="740514" y="1600200"/>
            <a:ext cx="3471971" cy="4525963"/>
          </a:xfrm>
          <a:prstGeom prst="rect">
            <a:avLst/>
          </a:prstGeom>
        </p:spPr>
      </p:pic>
      <p:pic>
        <p:nvPicPr>
          <p:cNvPr id="5" name="Content Placeholder 4">
            <a:extLst>
              <a:ext uri="{FF2B5EF4-FFF2-40B4-BE49-F238E27FC236}">
                <a16:creationId xmlns:a16="http://schemas.microsoft.com/office/drawing/2014/main" xmlns="" id="{26F32F4E-72B6-4BAD-9E8F-6273FB6E713B}"/>
              </a:ext>
            </a:extLst>
          </p:cNvPr>
          <p:cNvPicPr>
            <a:picLocks noGrp="1" noChangeAspect="1"/>
          </p:cNvPicPr>
          <p:nvPr>
            <p:ph sz="half" idx="2"/>
          </p:nvPr>
        </p:nvPicPr>
        <p:blipFill>
          <a:blip r:embed="rId4"/>
          <a:stretch>
            <a:fillRect/>
          </a:stretch>
        </p:blipFill>
        <p:spPr>
          <a:xfrm>
            <a:off x="5102591" y="1600200"/>
            <a:ext cx="3129818" cy="4525963"/>
          </a:xfrm>
          <a:prstGeom prst="rect">
            <a:avLst/>
          </a:prstGeom>
        </p:spPr>
      </p:pic>
    </p:spTree>
    <p:extLst>
      <p:ext uri="{BB962C8B-B14F-4D97-AF65-F5344CB8AC3E}">
        <p14:creationId xmlns:p14="http://schemas.microsoft.com/office/powerpoint/2010/main" val="418715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3D5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84963720-B4CC-4B19-B1EC-11003444ADFE}"/>
              </a:ext>
            </a:extLst>
          </p:cNvPr>
          <p:cNvPicPr>
            <a:picLocks noChangeAspect="1"/>
          </p:cNvPicPr>
          <p:nvPr/>
        </p:nvPicPr>
        <p:blipFill>
          <a:blip r:embed="rId2"/>
          <a:stretch>
            <a:fillRect/>
          </a:stretch>
        </p:blipFill>
        <p:spPr>
          <a:xfrm>
            <a:off x="482600" y="883349"/>
            <a:ext cx="8178799" cy="5091302"/>
          </a:xfrm>
          <a:prstGeom prst="rect">
            <a:avLst/>
          </a:prstGeom>
        </p:spPr>
      </p:pic>
    </p:spTree>
    <p:extLst>
      <p:ext uri="{BB962C8B-B14F-4D97-AF65-F5344CB8AC3E}">
        <p14:creationId xmlns:p14="http://schemas.microsoft.com/office/powerpoint/2010/main" val="3602698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315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patient activation measure">
            <a:extLst>
              <a:ext uri="{FF2B5EF4-FFF2-40B4-BE49-F238E27FC236}">
                <a16:creationId xmlns:a16="http://schemas.microsoft.com/office/drawing/2014/main" xmlns="" id="{A5E45C93-F4C4-4671-9B21-65EFEAF7FD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600" y="1343406"/>
            <a:ext cx="8178799" cy="417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17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bject&#10;&#10;Description generated with high confidence">
            <a:extLst>
              <a:ext uri="{FF2B5EF4-FFF2-40B4-BE49-F238E27FC236}">
                <a16:creationId xmlns:a16="http://schemas.microsoft.com/office/drawing/2014/main" xmlns="" id="{7255214D-68AC-4EB4-B851-9D778ABF2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271713"/>
            <a:ext cx="4114800" cy="2314575"/>
          </a:xfrm>
          <a:prstGeom prst="rect">
            <a:avLst/>
          </a:prstGeom>
        </p:spPr>
      </p:pic>
      <p:sp>
        <p:nvSpPr>
          <p:cNvPr id="4" name="TextBox 3">
            <a:extLst>
              <a:ext uri="{FF2B5EF4-FFF2-40B4-BE49-F238E27FC236}">
                <a16:creationId xmlns:a16="http://schemas.microsoft.com/office/drawing/2014/main" xmlns="" id="{610AE470-FA03-4222-9121-258C2E4551B0}"/>
              </a:ext>
            </a:extLst>
          </p:cNvPr>
          <p:cNvSpPr txBox="1"/>
          <p:nvPr/>
        </p:nvSpPr>
        <p:spPr>
          <a:xfrm>
            <a:off x="3129699" y="2575286"/>
            <a:ext cx="1442301" cy="507831"/>
          </a:xfrm>
          <a:prstGeom prst="rect">
            <a:avLst/>
          </a:prstGeom>
          <a:noFill/>
        </p:spPr>
        <p:txBody>
          <a:bodyPr wrap="square" rtlCol="0">
            <a:spAutoFit/>
          </a:bodyPr>
          <a:lstStyle/>
          <a:p>
            <a:r>
              <a:rPr lang="en-GB" sz="1350" dirty="0"/>
              <a:t>Symptoms ↓</a:t>
            </a:r>
          </a:p>
          <a:p>
            <a:endParaRPr lang="en-GB" sz="1350" dirty="0"/>
          </a:p>
        </p:txBody>
      </p:sp>
      <p:sp>
        <p:nvSpPr>
          <p:cNvPr id="6" name="TextBox 5">
            <a:extLst>
              <a:ext uri="{FF2B5EF4-FFF2-40B4-BE49-F238E27FC236}">
                <a16:creationId xmlns:a16="http://schemas.microsoft.com/office/drawing/2014/main" xmlns="" id="{2740E77B-1DA7-446D-B886-7F37F244FF0E}"/>
              </a:ext>
            </a:extLst>
          </p:cNvPr>
          <p:cNvSpPr txBox="1"/>
          <p:nvPr/>
        </p:nvSpPr>
        <p:spPr>
          <a:xfrm>
            <a:off x="4542541" y="2391463"/>
            <a:ext cx="1289116" cy="507831"/>
          </a:xfrm>
          <a:prstGeom prst="rect">
            <a:avLst/>
          </a:prstGeom>
          <a:noFill/>
        </p:spPr>
        <p:txBody>
          <a:bodyPr wrap="square" rtlCol="0">
            <a:spAutoFit/>
          </a:bodyPr>
          <a:lstStyle/>
          <a:p>
            <a:r>
              <a:rPr lang="en-GB" sz="1350" dirty="0"/>
              <a:t>Referral </a:t>
            </a:r>
          </a:p>
          <a:p>
            <a:r>
              <a:rPr lang="en-GB" sz="1350" dirty="0"/>
              <a:t>↓</a:t>
            </a:r>
          </a:p>
        </p:txBody>
      </p:sp>
      <p:sp>
        <p:nvSpPr>
          <p:cNvPr id="8" name="TextBox 7">
            <a:extLst>
              <a:ext uri="{FF2B5EF4-FFF2-40B4-BE49-F238E27FC236}">
                <a16:creationId xmlns:a16="http://schemas.microsoft.com/office/drawing/2014/main" xmlns="" id="{8B7E2011-CD5D-4AEA-B9C6-57F6607255ED}"/>
              </a:ext>
            </a:extLst>
          </p:cNvPr>
          <p:cNvSpPr txBox="1"/>
          <p:nvPr/>
        </p:nvSpPr>
        <p:spPr>
          <a:xfrm>
            <a:off x="5225984" y="2857460"/>
            <a:ext cx="1099400" cy="507831"/>
          </a:xfrm>
          <a:prstGeom prst="rect">
            <a:avLst/>
          </a:prstGeom>
          <a:noFill/>
        </p:spPr>
        <p:txBody>
          <a:bodyPr wrap="square" rtlCol="0">
            <a:spAutoFit/>
          </a:bodyPr>
          <a:lstStyle/>
          <a:p>
            <a:r>
              <a:rPr lang="en-GB" sz="1350" dirty="0"/>
              <a:t>↓ Treatment</a:t>
            </a:r>
          </a:p>
        </p:txBody>
      </p:sp>
    </p:spTree>
    <p:extLst>
      <p:ext uri="{BB962C8B-B14F-4D97-AF65-F5344CB8AC3E}">
        <p14:creationId xmlns:p14="http://schemas.microsoft.com/office/powerpoint/2010/main" val="14303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FADF6-66C5-4FB6-976D-7321FD42FFC5}"/>
              </a:ext>
            </a:extLst>
          </p:cNvPr>
          <p:cNvSpPr>
            <a:spLocks noGrp="1"/>
          </p:cNvSpPr>
          <p:nvPr>
            <p:ph type="title"/>
          </p:nvPr>
        </p:nvSpPr>
        <p:spPr/>
        <p:txBody>
          <a:bodyPr/>
          <a:lstStyle/>
          <a:p>
            <a:endParaRPr lang="en-GB"/>
          </a:p>
        </p:txBody>
      </p:sp>
      <p:pic>
        <p:nvPicPr>
          <p:cNvPr id="5" name="Content Placeholder 4" descr="A screenshot of a cell phone&#10;&#10;Description generated with very high confidence">
            <a:extLst>
              <a:ext uri="{FF2B5EF4-FFF2-40B4-BE49-F238E27FC236}">
                <a16:creationId xmlns:a16="http://schemas.microsoft.com/office/drawing/2014/main" xmlns="" id="{32E11090-7AF2-45C7-84DD-36343862AA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497" y="2226469"/>
            <a:ext cx="6527007" cy="3263504"/>
          </a:xfrm>
        </p:spPr>
      </p:pic>
    </p:spTree>
    <p:extLst>
      <p:ext uri="{BB962C8B-B14F-4D97-AF65-F5344CB8AC3E}">
        <p14:creationId xmlns:p14="http://schemas.microsoft.com/office/powerpoint/2010/main" val="269921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8068F-3ED2-45EE-AD50-A92A7F78832A}"/>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xmlns="" id="{D7C595D7-DADF-4850-956F-BA7D508D68A2}"/>
              </a:ext>
            </a:extLst>
          </p:cNvPr>
          <p:cNvPicPr>
            <a:picLocks noGrp="1" noChangeAspect="1"/>
          </p:cNvPicPr>
          <p:nvPr>
            <p:ph idx="1"/>
          </p:nvPr>
        </p:nvPicPr>
        <p:blipFill>
          <a:blip r:embed="rId3"/>
          <a:stretch>
            <a:fillRect/>
          </a:stretch>
        </p:blipFill>
        <p:spPr>
          <a:xfrm>
            <a:off x="1603772" y="2233018"/>
            <a:ext cx="5936456" cy="3250406"/>
          </a:xfrm>
          <a:prstGeom prst="rect">
            <a:avLst/>
          </a:prstGeom>
        </p:spPr>
      </p:pic>
    </p:spTree>
    <p:extLst>
      <p:ext uri="{BB962C8B-B14F-4D97-AF65-F5344CB8AC3E}">
        <p14:creationId xmlns:p14="http://schemas.microsoft.com/office/powerpoint/2010/main" val="420631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object&#10;&#10;Description generated with high confidence">
            <a:extLst>
              <a:ext uri="{FF2B5EF4-FFF2-40B4-BE49-F238E27FC236}">
                <a16:creationId xmlns:a16="http://schemas.microsoft.com/office/drawing/2014/main" xmlns="" id="{7255214D-68AC-4EB4-B851-9D778ABF2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271713"/>
            <a:ext cx="4114800" cy="2314575"/>
          </a:xfrm>
          <a:prstGeom prst="rect">
            <a:avLst/>
          </a:prstGeom>
        </p:spPr>
      </p:pic>
      <p:sp>
        <p:nvSpPr>
          <p:cNvPr id="5" name="Rectangle 4">
            <a:extLst>
              <a:ext uri="{FF2B5EF4-FFF2-40B4-BE49-F238E27FC236}">
                <a16:creationId xmlns:a16="http://schemas.microsoft.com/office/drawing/2014/main" xmlns="" id="{AC28B4C1-5046-4678-AD36-017E39CB0ACC}"/>
              </a:ext>
            </a:extLst>
          </p:cNvPr>
          <p:cNvSpPr/>
          <p:nvPr/>
        </p:nvSpPr>
        <p:spPr>
          <a:xfrm>
            <a:off x="2345380" y="3655430"/>
            <a:ext cx="790922" cy="692497"/>
          </a:xfrm>
          <a:prstGeom prst="rect">
            <a:avLst/>
          </a:prstGeom>
          <a:noFill/>
        </p:spPr>
        <p:txBody>
          <a:bodyPr wrap="none" lIns="68580" tIns="34290" rIns="68580" bIns="34290">
            <a:spAutoFit/>
          </a:bodyPr>
          <a:lstStyle/>
          <a:p>
            <a:pPr algn="ctr"/>
            <a:r>
              <a:rPr lang="en-US" sz="4050" dirty="0">
                <a:ln w="0"/>
                <a:effectLst>
                  <a:outerShdw blurRad="38100" dist="19050" dir="2700000" algn="tl" rotWithShape="0">
                    <a:schemeClr val="dk1">
                      <a:alpha val="40000"/>
                    </a:schemeClr>
                  </a:outerShdw>
                </a:effectLst>
              </a:rPr>
              <a:t> d1</a:t>
            </a:r>
          </a:p>
        </p:txBody>
      </p:sp>
      <p:sp>
        <p:nvSpPr>
          <p:cNvPr id="7" name="Rectangle 6">
            <a:extLst>
              <a:ext uri="{FF2B5EF4-FFF2-40B4-BE49-F238E27FC236}">
                <a16:creationId xmlns:a16="http://schemas.microsoft.com/office/drawing/2014/main" xmlns="" id="{48F12AB0-0779-4A1D-9BB0-A623C6E82B05}"/>
              </a:ext>
            </a:extLst>
          </p:cNvPr>
          <p:cNvSpPr/>
          <p:nvPr/>
        </p:nvSpPr>
        <p:spPr>
          <a:xfrm>
            <a:off x="5786285" y="4021308"/>
            <a:ext cx="936795" cy="692497"/>
          </a:xfrm>
          <a:prstGeom prst="rect">
            <a:avLst/>
          </a:prstGeom>
          <a:noFill/>
        </p:spPr>
        <p:txBody>
          <a:bodyPr wrap="none" lIns="68580" tIns="34290" rIns="68580" bIns="34290">
            <a:spAutoFit/>
          </a:bodyPr>
          <a:lstStyle/>
          <a:p>
            <a:pPr algn="ctr"/>
            <a:r>
              <a:rPr lang="en-US" sz="4050" dirty="0">
                <a:ln w="0"/>
                <a:effectLst>
                  <a:outerShdw blurRad="38100" dist="19050" dir="2700000" algn="tl" rotWithShape="0">
                    <a:schemeClr val="dk1">
                      <a:alpha val="40000"/>
                    </a:schemeClr>
                  </a:outerShdw>
                </a:effectLst>
              </a:rPr>
              <a:t>d62</a:t>
            </a:r>
          </a:p>
        </p:txBody>
      </p:sp>
    </p:spTree>
    <p:extLst>
      <p:ext uri="{BB962C8B-B14F-4D97-AF65-F5344CB8AC3E}">
        <p14:creationId xmlns:p14="http://schemas.microsoft.com/office/powerpoint/2010/main" val="398932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1C59EDF-5A1E-404D-B55D-8AEA5D8D6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7307" y="0"/>
            <a:ext cx="3477006"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xmlns="" id="{FEE0385D-4151-43AA-9C6B-0365E1031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30781" y="484632"/>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ethoscope">
            <a:extLst>
              <a:ext uri="{FF2B5EF4-FFF2-40B4-BE49-F238E27FC236}">
                <a16:creationId xmlns:a16="http://schemas.microsoft.com/office/drawing/2014/main" xmlns="" id="{D6EB9D50-AE82-4E6C-93F9-61B225C035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70811" y="2219226"/>
            <a:ext cx="2269998" cy="2269998"/>
          </a:xfrm>
          <a:prstGeom prst="rect">
            <a:avLst/>
          </a:prstGeom>
          <a:effectLst/>
        </p:spPr>
      </p:pic>
      <p:sp>
        <p:nvSpPr>
          <p:cNvPr id="2" name="Title 1"/>
          <p:cNvSpPr>
            <a:spLocks noGrp="1"/>
          </p:cNvSpPr>
          <p:nvPr>
            <p:ph type="title"/>
          </p:nvPr>
        </p:nvSpPr>
        <p:spPr>
          <a:xfrm>
            <a:off x="486696" y="629266"/>
            <a:ext cx="4817137" cy="1676603"/>
          </a:xfrm>
        </p:spPr>
        <p:txBody>
          <a:bodyPr>
            <a:normAutofit/>
          </a:bodyPr>
          <a:lstStyle/>
          <a:p>
            <a:r>
              <a:rPr lang="en-GB" dirty="0"/>
              <a:t>Clinical Case</a:t>
            </a:r>
          </a:p>
        </p:txBody>
      </p:sp>
      <p:sp>
        <p:nvSpPr>
          <p:cNvPr id="3" name="Content Placeholder 2"/>
          <p:cNvSpPr>
            <a:spLocks noGrp="1"/>
          </p:cNvSpPr>
          <p:nvPr>
            <p:ph idx="1"/>
          </p:nvPr>
        </p:nvSpPr>
        <p:spPr>
          <a:xfrm>
            <a:off x="486698" y="1988840"/>
            <a:ext cx="4817136" cy="4234979"/>
          </a:xfrm>
        </p:spPr>
        <p:txBody>
          <a:bodyPr>
            <a:noAutofit/>
          </a:bodyPr>
          <a:lstStyle/>
          <a:p>
            <a:r>
              <a:rPr lang="en-GB" sz="2800" dirty="0"/>
              <a:t>61F</a:t>
            </a:r>
            <a:endParaRPr lang="en-GB" sz="1200" dirty="0"/>
          </a:p>
          <a:p>
            <a:endParaRPr lang="en-GB" sz="1200" dirty="0"/>
          </a:p>
          <a:p>
            <a:r>
              <a:rPr lang="en-GB" sz="2800" dirty="0"/>
              <a:t>Pancreatic Adenocarcinoma</a:t>
            </a:r>
            <a:endParaRPr lang="en-GB" sz="1200" dirty="0"/>
          </a:p>
          <a:p>
            <a:endParaRPr lang="en-GB" sz="1200" dirty="0"/>
          </a:p>
          <a:p>
            <a:r>
              <a:rPr lang="en-GB" sz="2800" dirty="0"/>
              <a:t>2ww referral – Oxford Cardiology: abnormal uptake in neck of pancreas on PET scan.</a:t>
            </a:r>
            <a:endParaRPr lang="en-GB" sz="1200" dirty="0"/>
          </a:p>
          <a:p>
            <a:endParaRPr lang="en-GB" sz="1200" dirty="0"/>
          </a:p>
          <a:p>
            <a:r>
              <a:rPr lang="en-GB" sz="2800" dirty="0"/>
              <a:t>First treatment  154 days later.</a:t>
            </a:r>
          </a:p>
        </p:txBody>
      </p:sp>
    </p:spTree>
    <p:extLst>
      <p:ext uri="{BB962C8B-B14F-4D97-AF65-F5344CB8AC3E}">
        <p14:creationId xmlns:p14="http://schemas.microsoft.com/office/powerpoint/2010/main" val="127973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t>What happened in first 28/62d?</a:t>
            </a:r>
          </a:p>
        </p:txBody>
      </p:sp>
      <p:sp>
        <p:nvSpPr>
          <p:cNvPr id="3" name="Content Placeholder 2"/>
          <p:cNvSpPr>
            <a:spLocks noGrp="1"/>
          </p:cNvSpPr>
          <p:nvPr>
            <p:ph idx="1"/>
          </p:nvPr>
        </p:nvSpPr>
        <p:spPr>
          <a:xfrm>
            <a:off x="628650" y="2057400"/>
            <a:ext cx="7886700" cy="3871762"/>
          </a:xfrm>
        </p:spPr>
        <p:txBody>
          <a:bodyPr>
            <a:normAutofit/>
          </a:bodyPr>
          <a:lstStyle/>
          <a:p>
            <a:r>
              <a:rPr lang="en-GB" sz="2100" dirty="0"/>
              <a:t>d16  Gastroenterology clinic CT scan requested</a:t>
            </a:r>
          </a:p>
          <a:p>
            <a:endParaRPr lang="en-GB" sz="2100" dirty="0"/>
          </a:p>
          <a:p>
            <a:r>
              <a:rPr lang="en-GB" sz="2100" dirty="0"/>
              <a:t>d42 CT </a:t>
            </a:r>
          </a:p>
          <a:p>
            <a:pPr marL="0" indent="0">
              <a:buNone/>
            </a:pPr>
            <a:endParaRPr lang="en-GB" sz="2100" dirty="0"/>
          </a:p>
          <a:p>
            <a:r>
              <a:rPr lang="en-GB" sz="2100" dirty="0"/>
              <a:t>d43 seen in clinic with CT result</a:t>
            </a:r>
          </a:p>
          <a:p>
            <a:endParaRPr lang="en-GB" sz="2100" dirty="0"/>
          </a:p>
          <a:p>
            <a:r>
              <a:rPr lang="en-GB" sz="2100" dirty="0"/>
              <a:t>d52 – HB MDT – ref for EUS and FNA</a:t>
            </a:r>
          </a:p>
          <a:p>
            <a:endParaRPr lang="en-GB" sz="2100" dirty="0"/>
          </a:p>
          <a:p>
            <a:r>
              <a:rPr lang="en-GB" sz="2100" dirty="0"/>
              <a:t>d60 EUS – FNA non-diagnostic</a:t>
            </a:r>
          </a:p>
          <a:p>
            <a:pPr marL="0" indent="0">
              <a:buNone/>
            </a:pPr>
            <a:endParaRPr lang="en-GB" sz="2100" dirty="0"/>
          </a:p>
          <a:p>
            <a:pPr marL="0" indent="0">
              <a:buNone/>
            </a:pPr>
            <a:endParaRPr lang="en-GB" sz="2100" dirty="0"/>
          </a:p>
        </p:txBody>
      </p:sp>
    </p:spTree>
    <p:extLst>
      <p:ext uri="{BB962C8B-B14F-4D97-AF65-F5344CB8AC3E}">
        <p14:creationId xmlns:p14="http://schemas.microsoft.com/office/powerpoint/2010/main" val="44040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t>Long Wait..</a:t>
            </a:r>
          </a:p>
        </p:txBody>
      </p:sp>
      <p:sp>
        <p:nvSpPr>
          <p:cNvPr id="3" name="Content Placeholder 2"/>
          <p:cNvSpPr>
            <a:spLocks noGrp="1"/>
          </p:cNvSpPr>
          <p:nvPr>
            <p:ph idx="1"/>
          </p:nvPr>
        </p:nvSpPr>
        <p:spPr>
          <a:xfrm>
            <a:off x="628650" y="2057400"/>
            <a:ext cx="7886700" cy="3871762"/>
          </a:xfrm>
        </p:spPr>
        <p:txBody>
          <a:bodyPr>
            <a:normAutofit/>
          </a:bodyPr>
          <a:lstStyle/>
          <a:p>
            <a:r>
              <a:rPr lang="en-GB" sz="2100" dirty="0"/>
              <a:t>d77 </a:t>
            </a:r>
            <a:r>
              <a:rPr lang="en-GB" sz="2100" dirty="0" err="1"/>
              <a:t>rpt</a:t>
            </a:r>
            <a:r>
              <a:rPr lang="en-GB" sz="2100" dirty="0"/>
              <a:t> FNA</a:t>
            </a:r>
          </a:p>
          <a:p>
            <a:r>
              <a:rPr lang="en-GB" sz="2100" dirty="0"/>
              <a:t>d85 diagnosis confirmed at OPA</a:t>
            </a:r>
          </a:p>
          <a:p>
            <a:r>
              <a:rPr lang="en-GB" sz="2100" dirty="0"/>
              <a:t>d86 MDT - outcome Oncology</a:t>
            </a:r>
          </a:p>
          <a:p>
            <a:r>
              <a:rPr lang="en-GB" sz="2100" dirty="0"/>
              <a:t>d94 seen in oncology clinic</a:t>
            </a:r>
          </a:p>
          <a:p>
            <a:r>
              <a:rPr lang="en-GB" sz="2100" dirty="0"/>
              <a:t>d96 sees GP for ref for 2</a:t>
            </a:r>
            <a:r>
              <a:rPr lang="en-GB" sz="2100" baseline="30000" dirty="0"/>
              <a:t>nd</a:t>
            </a:r>
            <a:r>
              <a:rPr lang="en-GB" sz="2100" dirty="0"/>
              <a:t> opinion: London Liverpool Manchester</a:t>
            </a:r>
          </a:p>
          <a:p>
            <a:r>
              <a:rPr lang="en-GB" sz="2100" dirty="0"/>
              <a:t>d154– first dose chemo.</a:t>
            </a:r>
          </a:p>
          <a:p>
            <a:pPr marL="0" indent="0">
              <a:buNone/>
            </a:pPr>
            <a:endParaRPr lang="en-GB" sz="2100" dirty="0"/>
          </a:p>
          <a:p>
            <a:pPr marL="0" indent="0">
              <a:buNone/>
            </a:pPr>
            <a:endParaRPr lang="en-GB" sz="2100" dirty="0"/>
          </a:p>
        </p:txBody>
      </p:sp>
    </p:spTree>
    <p:extLst>
      <p:ext uri="{BB962C8B-B14F-4D97-AF65-F5344CB8AC3E}">
        <p14:creationId xmlns:p14="http://schemas.microsoft.com/office/powerpoint/2010/main" val="154846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t>The Bigger Picture</a:t>
            </a:r>
          </a:p>
        </p:txBody>
      </p:sp>
      <p:sp>
        <p:nvSpPr>
          <p:cNvPr id="3" name="Content Placeholder 2"/>
          <p:cNvSpPr>
            <a:spLocks noGrp="1"/>
          </p:cNvSpPr>
          <p:nvPr>
            <p:ph idx="1"/>
          </p:nvPr>
        </p:nvSpPr>
        <p:spPr>
          <a:xfrm>
            <a:off x="628650" y="2057400"/>
            <a:ext cx="7886700" cy="3871762"/>
          </a:xfrm>
        </p:spPr>
        <p:txBody>
          <a:bodyPr>
            <a:normAutofit/>
          </a:bodyPr>
          <a:lstStyle/>
          <a:p>
            <a:r>
              <a:rPr lang="en-GB" sz="2400" dirty="0"/>
              <a:t>Feb 14 – letter from </a:t>
            </a:r>
            <a:r>
              <a:rPr lang="en-GB" sz="2400" dirty="0" err="1"/>
              <a:t>pt</a:t>
            </a:r>
            <a:r>
              <a:rPr lang="en-GB" sz="2400" dirty="0"/>
              <a:t> – 10 items of symptoms. Back pain number 9 on list. Clinical picture of fibromyalgia – referred rheumatology diagnosis confirmed. Later complained to GP about rheum saying felt interrogated and was intrusion into her personal life.</a:t>
            </a:r>
          </a:p>
          <a:p>
            <a:pPr marL="0" indent="0">
              <a:buNone/>
            </a:pPr>
            <a:endParaRPr lang="en-GB" sz="2100" dirty="0"/>
          </a:p>
          <a:p>
            <a:pPr marL="0" indent="0">
              <a:buNone/>
            </a:pPr>
            <a:endParaRPr lang="en-GB" sz="2100" dirty="0"/>
          </a:p>
        </p:txBody>
      </p:sp>
    </p:spTree>
    <p:extLst>
      <p:ext uri="{BB962C8B-B14F-4D97-AF65-F5344CB8AC3E}">
        <p14:creationId xmlns:p14="http://schemas.microsoft.com/office/powerpoint/2010/main" val="250355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t>? First Onset of Symptoms</a:t>
            </a:r>
          </a:p>
        </p:txBody>
      </p:sp>
      <p:sp>
        <p:nvSpPr>
          <p:cNvPr id="3" name="Content Placeholder 2"/>
          <p:cNvSpPr>
            <a:spLocks noGrp="1"/>
          </p:cNvSpPr>
          <p:nvPr>
            <p:ph idx="1"/>
          </p:nvPr>
        </p:nvSpPr>
        <p:spPr>
          <a:xfrm>
            <a:off x="628650" y="2057400"/>
            <a:ext cx="7886700" cy="3871762"/>
          </a:xfrm>
        </p:spPr>
        <p:txBody>
          <a:bodyPr>
            <a:normAutofit/>
          </a:bodyPr>
          <a:lstStyle/>
          <a:p>
            <a:r>
              <a:rPr lang="en-GB" sz="2100" dirty="0"/>
              <a:t>April 15 – long letter from patient – 16 symptoms listed. </a:t>
            </a:r>
          </a:p>
          <a:p>
            <a:r>
              <a:rPr lang="en-GB" sz="2100" dirty="0"/>
              <a:t>Top of list:</a:t>
            </a:r>
          </a:p>
          <a:p>
            <a:pPr marL="0" indent="0">
              <a:buNone/>
            </a:pPr>
            <a:r>
              <a:rPr lang="en-GB" sz="2100" dirty="0"/>
              <a:t>	‘Back aches so deeply and from bottom to top (I could cry) 	general wearing out pain.’ </a:t>
            </a:r>
          </a:p>
          <a:p>
            <a:pPr marL="0" indent="0">
              <a:buNone/>
            </a:pPr>
            <a:r>
              <a:rPr lang="en-GB" sz="2100" dirty="0"/>
              <a:t>	‘chest heavy, radiates through to my back – I assume from old 	disc problem’ </a:t>
            </a:r>
          </a:p>
          <a:p>
            <a:r>
              <a:rPr lang="en-GB" sz="2100" dirty="0"/>
              <a:t>Going to stay with father for 6 weeks </a:t>
            </a:r>
          </a:p>
          <a:p>
            <a:r>
              <a:rPr lang="en-GB" sz="2100" dirty="0"/>
              <a:t>Seen June July Jan and feb16 – with unrelated problems no mention of back pain.</a:t>
            </a:r>
          </a:p>
          <a:p>
            <a:pPr marL="0" indent="0">
              <a:buNone/>
            </a:pPr>
            <a:endParaRPr lang="en-GB" sz="2100" dirty="0"/>
          </a:p>
          <a:p>
            <a:pPr marL="0" indent="0">
              <a:buNone/>
            </a:pPr>
            <a:endParaRPr lang="en-GB" sz="2100" dirty="0"/>
          </a:p>
        </p:txBody>
      </p:sp>
    </p:spTree>
    <p:extLst>
      <p:ext uri="{BB962C8B-B14F-4D97-AF65-F5344CB8AC3E}">
        <p14:creationId xmlns:p14="http://schemas.microsoft.com/office/powerpoint/2010/main" val="1896974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553</Words>
  <Application>Microsoft Office PowerPoint</Application>
  <PresentationFormat>On-screen Show (4:3)</PresentationFormat>
  <Paragraphs>72</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 systemwide approach to reducing long waiters</vt:lpstr>
      <vt:lpstr>PowerPoint Presentation</vt:lpstr>
      <vt:lpstr>PowerPoint Presentation</vt:lpstr>
      <vt:lpstr>PowerPoint Presentation</vt:lpstr>
      <vt:lpstr>Clinical Case</vt:lpstr>
      <vt:lpstr>What happened in first 28/62d?</vt:lpstr>
      <vt:lpstr>Long Wait..</vt:lpstr>
      <vt:lpstr>The Bigger Picture</vt:lpstr>
      <vt:lpstr>? First Onset of Symptoms</vt:lpstr>
      <vt:lpstr>Route to Diagnosis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systemwide approach to reducing Long waiters</dc:title>
  <dc:creator>Amelia Were</dc:creator>
  <cp:lastModifiedBy>Perry, Rachel</cp:lastModifiedBy>
  <cp:revision>8</cp:revision>
  <dcterms:created xsi:type="dcterms:W3CDTF">2018-09-23T17:48:57Z</dcterms:created>
  <dcterms:modified xsi:type="dcterms:W3CDTF">2018-09-24T09:25:36Z</dcterms:modified>
</cp:coreProperties>
</file>