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35D1"/>
    <a:srgbClr val="D14F65"/>
    <a:srgbClr val="99D5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0" autoAdjust="0"/>
    <p:restoredTop sz="94641" autoAdjust="0"/>
  </p:normalViewPr>
  <p:slideViewPr>
    <p:cSldViewPr snapToGrid="0" snapToObjects="1" showGuides="1">
      <p:cViewPr>
        <p:scale>
          <a:sx n="50" d="100"/>
          <a:sy n="50" d="100"/>
        </p:scale>
        <p:origin x="-1950" y="-516"/>
      </p:cViewPr>
      <p:guideLst>
        <p:guide orient="horz" pos="2160"/>
        <p:guide orient="horz" pos="232"/>
        <p:guide orient="horz" pos="4088"/>
        <p:guide pos="4637"/>
        <p:guide pos="226"/>
        <p:guide pos="5534"/>
        <p:guide pos="4706"/>
      </p:guideLst>
    </p:cSldViewPr>
  </p:slideViewPr>
  <p:outlineViewPr>
    <p:cViewPr>
      <p:scale>
        <a:sx n="33" d="100"/>
        <a:sy n="33" d="100"/>
      </p:scale>
      <p:origin x="43" y="881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B31CC-ACDF-4992-8942-2399B4124EF8}" type="datetimeFigureOut">
              <a:rPr lang="en-GB" smtClean="0"/>
              <a:pPr/>
              <a:t>27/09/2018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B49BE-1BCC-4EBA-A172-DFC96FF8EAF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9129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95615" y="6678000"/>
            <a:ext cx="900000" cy="180000"/>
          </a:xfrm>
        </p:spPr>
        <p:txBody>
          <a:bodyPr/>
          <a:lstStyle/>
          <a:p>
            <a:fld id="{59CA2686-856A-4D61-932F-087427C3A7B6}" type="datetime1">
              <a:rPr lang="en-GB" noProof="0" smtClean="0"/>
              <a:pPr/>
              <a:t>27/09/2018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199" y="6678000"/>
            <a:ext cx="7240415" cy="18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NHS | Presentation to [XXXX Company] | [Type Date]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7600" y="6678000"/>
            <a:ext cx="301175" cy="18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134A5E-8B9A-4F1B-8A1C-D54727A06F98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775" y="1494000"/>
            <a:ext cx="5580000" cy="1587600"/>
          </a:xfrm>
        </p:spPr>
        <p:txBody>
          <a:bodyPr lIns="108000" tIns="72000"/>
          <a:lstStyle>
            <a:lvl1pPr>
              <a:lnSpc>
                <a:spcPts val="4800"/>
              </a:lnSpc>
              <a:defRPr sz="4000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775" y="2160000"/>
            <a:ext cx="5580000" cy="921600"/>
          </a:xfrm>
          <a:noFill/>
        </p:spPr>
        <p:txBody>
          <a:bodyPr lIns="108000"/>
          <a:lstStyle>
            <a:lvl1pPr marL="0" indent="0" algn="l">
              <a:lnSpc>
                <a:spcPts val="3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7" name="Rectangle 6"/>
          <p:cNvSpPr/>
          <p:nvPr userDrawn="1"/>
        </p:nvSpPr>
        <p:spPr>
          <a:xfrm>
            <a:off x="7470775" y="1494000"/>
            <a:ext cx="1314000" cy="1587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>
              <a:ln>
                <a:noFill/>
              </a:ln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6048375" y="3198049"/>
            <a:ext cx="1314000" cy="15894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>
              <a:ln>
                <a:noFill/>
              </a:ln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3203575" y="4902100"/>
            <a:ext cx="1314000" cy="158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>
              <a:ln>
                <a:noFill/>
              </a:ln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3576" y="3199891"/>
            <a:ext cx="2735200" cy="15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48375" y="4902100"/>
            <a:ext cx="1314000" cy="15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 descr="NHS_Constitution_RGB.gif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5919" y="5427700"/>
            <a:ext cx="1106952" cy="1062000"/>
          </a:xfrm>
          <a:prstGeom prst="rect">
            <a:avLst/>
          </a:prstGeom>
        </p:spPr>
      </p:pic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0775" y="3201732"/>
            <a:ext cx="1314000" cy="1585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7"/>
          <p:cNvSpPr/>
          <p:nvPr userDrawn="1"/>
        </p:nvSpPr>
        <p:spPr>
          <a:xfrm>
            <a:off x="358775" y="4902100"/>
            <a:ext cx="2736400" cy="1587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358775" y="6019201"/>
            <a:ext cx="2736850" cy="470500"/>
          </a:xfrm>
        </p:spPr>
        <p:txBody>
          <a:bodyPr lIns="108000"/>
          <a:lstStyle>
            <a:lvl1pPr marL="0" indent="0">
              <a:lnSpc>
                <a:spcPts val="1600"/>
              </a:lnSpc>
              <a:spcBef>
                <a:spcPts val="800"/>
              </a:spcBef>
              <a:buFontTx/>
              <a:buNone/>
              <a:defRPr sz="1400">
                <a:solidFill>
                  <a:schemeClr val="bg1"/>
                </a:solidFill>
              </a:defRPr>
            </a:lvl1pPr>
            <a:lvl2pPr marL="0" indent="0">
              <a:lnSpc>
                <a:spcPts val="1600"/>
              </a:lnSpc>
              <a:spcBef>
                <a:spcPts val="800"/>
              </a:spcBef>
              <a:buFontTx/>
              <a:buNone/>
              <a:defRPr sz="1400">
                <a:solidFill>
                  <a:schemeClr val="bg1"/>
                </a:solidFill>
              </a:defRPr>
            </a:lvl2pPr>
            <a:lvl3pPr marL="0" indent="0">
              <a:lnSpc>
                <a:spcPts val="1600"/>
              </a:lnSpc>
              <a:spcBef>
                <a:spcPts val="800"/>
              </a:spcBef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lnSpc>
                <a:spcPts val="1600"/>
              </a:lnSpc>
              <a:spcBef>
                <a:spcPts val="800"/>
              </a:spcBef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>
              <a:lnSpc>
                <a:spcPts val="1600"/>
              </a:lnSpc>
              <a:spcBef>
                <a:spcPts val="800"/>
              </a:spcBef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 smtClean="0"/>
              <a:t>Click to add organisation / date</a:t>
            </a:r>
            <a:endParaRPr lang="en-GB" noProof="0" dirty="0"/>
          </a:p>
        </p:txBody>
      </p:sp>
      <p:pic>
        <p:nvPicPr>
          <p:cNvPr id="1026" name="Picture 2" descr="J:\NHS CB\Communication\Branding\Templates\Template photos\3 elderly ladies.JPG"/>
          <p:cNvPicPr>
            <a:picLocks noChangeAspect="1" noChangeArrowheads="1"/>
          </p:cNvPicPr>
          <p:nvPr userDrawn="1"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58775" y="3198049"/>
            <a:ext cx="1310682" cy="15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47237" y="4902100"/>
            <a:ext cx="1314000" cy="1585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7895615" y="6678000"/>
            <a:ext cx="900000" cy="180000"/>
          </a:xfrm>
        </p:spPr>
        <p:txBody>
          <a:bodyPr/>
          <a:lstStyle/>
          <a:p>
            <a:fld id="{59CA2686-856A-4D61-932F-087427C3A7B6}" type="datetime1">
              <a:rPr lang="en-GB" noProof="0" smtClean="0"/>
              <a:pPr/>
              <a:t>27/09/2018</a:t>
            </a:fld>
            <a:endParaRPr lang="en-GB" noProof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199" y="6678000"/>
            <a:ext cx="7240415" cy="18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NHS | Presentation to [XXXX Company] | [Type Date]</a:t>
            </a:r>
            <a:endParaRPr lang="en-GB" noProof="0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7600" y="6678000"/>
            <a:ext cx="301175" cy="18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134A5E-8B9A-4F1B-8A1C-D54727A06F98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358774" y="1493999"/>
            <a:ext cx="7002463" cy="3293491"/>
          </a:xfrm>
        </p:spPr>
        <p:txBody>
          <a:bodyPr lIns="108000" tIns="72000"/>
          <a:lstStyle>
            <a:lvl1pPr>
              <a:lnSpc>
                <a:spcPts val="4800"/>
              </a:lnSpc>
              <a:defRPr sz="4000"/>
            </a:lvl1pPr>
          </a:lstStyle>
          <a:p>
            <a:r>
              <a:rPr lang="en-GB" noProof="0" dirty="0" smtClean="0"/>
              <a:t>Click to edit Section title</a:t>
            </a:r>
            <a:endParaRPr lang="en-GB" noProof="0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8775" y="2160000"/>
            <a:ext cx="5580000" cy="921600"/>
          </a:xfrm>
          <a:noFill/>
        </p:spPr>
        <p:txBody>
          <a:bodyPr lIns="108000"/>
          <a:lstStyle>
            <a:lvl1pPr marL="0" indent="0" algn="l">
              <a:lnSpc>
                <a:spcPts val="3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Click to edit Section subtitle</a:t>
            </a:r>
            <a:endParaRPr lang="en-GB" noProof="0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7470775" y="1494000"/>
            <a:ext cx="1314000" cy="1587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>
              <a:ln>
                <a:noFill/>
              </a:ln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358775" y="4902100"/>
            <a:ext cx="2736400" cy="1587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1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358775" y="6019201"/>
            <a:ext cx="2736850" cy="470500"/>
          </a:xfrm>
        </p:spPr>
        <p:txBody>
          <a:bodyPr lIns="108000"/>
          <a:lstStyle>
            <a:lvl1pPr marL="0" indent="0">
              <a:lnSpc>
                <a:spcPts val="1600"/>
              </a:lnSpc>
              <a:spcBef>
                <a:spcPts val="800"/>
              </a:spcBef>
              <a:buFontTx/>
              <a:buNone/>
              <a:defRPr sz="1400">
                <a:solidFill>
                  <a:schemeClr val="bg1"/>
                </a:solidFill>
              </a:defRPr>
            </a:lvl1pPr>
            <a:lvl2pPr marL="0" indent="0">
              <a:lnSpc>
                <a:spcPts val="1600"/>
              </a:lnSpc>
              <a:spcBef>
                <a:spcPts val="800"/>
              </a:spcBef>
              <a:buFontTx/>
              <a:buNone/>
              <a:defRPr sz="1400">
                <a:solidFill>
                  <a:schemeClr val="bg1"/>
                </a:solidFill>
              </a:defRPr>
            </a:lvl2pPr>
            <a:lvl3pPr marL="0" indent="0">
              <a:lnSpc>
                <a:spcPts val="1600"/>
              </a:lnSpc>
              <a:spcBef>
                <a:spcPts val="800"/>
              </a:spcBef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lnSpc>
                <a:spcPts val="1600"/>
              </a:lnSpc>
              <a:spcBef>
                <a:spcPts val="800"/>
              </a:spcBef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>
              <a:lnSpc>
                <a:spcPts val="1600"/>
              </a:lnSpc>
              <a:spcBef>
                <a:spcPts val="800"/>
              </a:spcBef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 smtClean="0"/>
              <a:t>Click to add section number</a:t>
            </a:r>
            <a:endParaRPr lang="en-GB" noProof="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81615" y="3205038"/>
            <a:ext cx="1314000" cy="1582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 descr="J:\NHS CB\Communication\Branding\Templates\Template photos\Smiling baby.JPG"/>
          <p:cNvPicPr>
            <a:picLocks noChangeAspect="1" noChangeArrowheads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06347" y="4902100"/>
            <a:ext cx="1314000" cy="1609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1131990"/>
            <a:ext cx="8426449" cy="565200"/>
          </a:xfrm>
        </p:spPr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4" y="1806458"/>
            <a:ext cx="8427600" cy="37800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1457-CCE8-4AA5-922F-041759C4EBFD}" type="datetime1">
              <a:rPr lang="en-GB" noProof="0" smtClean="0"/>
              <a:pPr/>
              <a:t>27/09/2018</a:t>
            </a:fld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4A5E-8B9A-4F1B-8A1C-D54727A06F98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+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1047320"/>
            <a:ext cx="8426449" cy="565200"/>
          </a:xfrm>
        </p:spPr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4" y="1789524"/>
            <a:ext cx="8427600" cy="2087999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1457-CCE8-4AA5-922F-041759C4EBFD}" type="datetime1">
              <a:rPr lang="en-GB" noProof="0" smtClean="0"/>
              <a:pPr/>
              <a:t>27/09/2018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 smtClean="0"/>
              <a:t>NHS | Presentation to [XXXX Company] | [Type Date]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4A5E-8B9A-4F1B-8A1C-D54727A06F98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7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358775" y="4320000"/>
            <a:ext cx="1314450" cy="15875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8" name="Picture Placeholder 21"/>
          <p:cNvSpPr>
            <a:spLocks noGrp="1"/>
          </p:cNvSpPr>
          <p:nvPr>
            <p:ph type="pic" sz="quarter" idx="15"/>
          </p:nvPr>
        </p:nvSpPr>
        <p:spPr>
          <a:xfrm>
            <a:off x="1780725" y="4320000"/>
            <a:ext cx="2736850" cy="15875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9" name="Picture Placeholder 21"/>
          <p:cNvSpPr>
            <a:spLocks noGrp="1"/>
          </p:cNvSpPr>
          <p:nvPr>
            <p:ph type="pic" sz="quarter" idx="16"/>
          </p:nvPr>
        </p:nvSpPr>
        <p:spPr>
          <a:xfrm>
            <a:off x="4624326" y="4320000"/>
            <a:ext cx="1314450" cy="15875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1064254"/>
            <a:ext cx="8426449" cy="5652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8775" y="1713321"/>
            <a:ext cx="8426449" cy="424799"/>
          </a:xfrm>
        </p:spPr>
        <p:txBody>
          <a:bodyPr/>
          <a:lstStyle>
            <a:lvl1pPr marL="216000" indent="0">
              <a:buFontTx/>
              <a:buNone/>
              <a:defRPr baseline="0"/>
            </a:lvl1pPr>
          </a:lstStyle>
          <a:p>
            <a:pPr lvl="0"/>
            <a:r>
              <a:rPr lang="en-GB" noProof="0" dirty="0" smtClean="0"/>
              <a:t>Click to add subtitle / further information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1457-CCE8-4AA5-922F-041759C4EBFD}" type="datetime1">
              <a:rPr lang="en-GB" noProof="0" smtClean="0"/>
              <a:pPr/>
              <a:t>27/09/2018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 smtClean="0"/>
              <a:t>NHS | Presentation to [XXXX Company] | [Type Date]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4A5E-8B9A-4F1B-8A1C-D54727A06F98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179512" y="2215720"/>
            <a:ext cx="8616827" cy="3710939"/>
          </a:xfrm>
        </p:spPr>
        <p:txBody>
          <a:bodyPr/>
          <a:lstStyle/>
          <a:p>
            <a:r>
              <a:rPr lang="en-US" dirty="0" smtClean="0"/>
              <a:t>Click icon to add chart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58775" y="5849937"/>
            <a:ext cx="8426450" cy="246062"/>
          </a:xfrm>
        </p:spPr>
        <p:txBody>
          <a:bodyPr anchor="b" anchorCtr="0"/>
          <a:lstStyle>
            <a:lvl1pPr indent="0" algn="r">
              <a:lnSpc>
                <a:spcPct val="100000"/>
              </a:lnSpc>
              <a:buFontTx/>
              <a:buNone/>
              <a:defRPr sz="1200">
                <a:solidFill>
                  <a:schemeClr val="tx2"/>
                </a:solidFill>
              </a:defRPr>
            </a:lvl1pPr>
            <a:lvl2pPr indent="0" algn="r">
              <a:lnSpc>
                <a:spcPct val="100000"/>
              </a:lnSpc>
              <a:buFontTx/>
              <a:buNone/>
              <a:defRPr sz="1200"/>
            </a:lvl2pPr>
            <a:lvl3pPr indent="0" algn="r">
              <a:lnSpc>
                <a:spcPct val="100000"/>
              </a:lnSpc>
              <a:buFontTx/>
              <a:buNone/>
              <a:defRPr sz="1200"/>
            </a:lvl3pPr>
            <a:lvl4pPr indent="0" algn="r">
              <a:lnSpc>
                <a:spcPct val="100000"/>
              </a:lnSpc>
              <a:buFontTx/>
              <a:buNone/>
              <a:defRPr sz="1200"/>
            </a:lvl4pPr>
            <a:lvl5pPr indent="0" algn="r">
              <a:lnSpc>
                <a:spcPct val="100000"/>
              </a:lnSpc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add source/notes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1131990"/>
            <a:ext cx="8426449" cy="565200"/>
          </a:xfrm>
        </p:spPr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6EB59-2020-4CAB-A456-F3D6895F2D24}" type="datetime1">
              <a:rPr lang="en-GB" noProof="0" smtClean="0"/>
              <a:pPr/>
              <a:t>27/09/2018</a:t>
            </a:fld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 smtClean="0"/>
              <a:t>NHS | Presentation to [XXXX Company] | [Type Date]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4A5E-8B9A-4F1B-8A1C-D54727A06F98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52546-5CA5-40B0-8284-9ABC1E76E622}" type="datetime1">
              <a:rPr lang="en-GB" noProof="0" smtClean="0"/>
              <a:pPr/>
              <a:t>27/09/2018</a:t>
            </a:fld>
            <a:endParaRPr lang="en-GB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 smtClean="0"/>
              <a:t>NHS | Presentation to [XXXX Company] | [Type Date]</a:t>
            </a: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4A5E-8B9A-4F1B-8A1C-D54727A06F98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775" y="1131990"/>
            <a:ext cx="8426449" cy="565200"/>
          </a:xfrm>
          <a:prstGeom prst="rect">
            <a:avLst/>
          </a:prstGeom>
          <a:solidFill>
            <a:schemeClr val="accent1"/>
          </a:solidFill>
        </p:spPr>
        <p:txBody>
          <a:bodyPr vert="horz" lIns="216000" tIns="0" rIns="0" bIns="0" rtlCol="0" anchor="t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774" y="1775658"/>
            <a:ext cx="8449200" cy="378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95615" y="6309700"/>
            <a:ext cx="900000" cy="180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C62DB09-638E-4B69-BE58-0471AE84ECD1}" type="datetime1">
              <a:rPr lang="en-GB" noProof="0" smtClean="0"/>
              <a:pPr/>
              <a:t>27/09/2018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5199" y="6309700"/>
            <a:ext cx="7240415" cy="180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NHS | Presentation to [XXXX Company] | [Type Date]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7600" y="6309700"/>
            <a:ext cx="301175" cy="180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>
              <a:defRPr sz="1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3134A5E-8B9A-4F1B-8A1C-D54727A06F98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pic>
        <p:nvPicPr>
          <p:cNvPr id="1026" name="Picture 2" descr="I:\SouthPlaza\Medical Directorate\Strategic Clinical Networks\Cancer Alliances\Admin\Templates\Logos\NHS_Peninsula&amp;SWAG Logo.png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320" y="27577"/>
            <a:ext cx="2011680" cy="1023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6" r:id="rId4"/>
    <p:sldLayoutId id="2147483657" r:id="rId5"/>
    <p:sldLayoutId id="2147483654" r:id="rId6"/>
    <p:sldLayoutId id="2147483655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16000" indent="-216000" algn="l" defTabSz="216000" rtl="0" eaLnBrk="1" latinLnBrk="0" hangingPunct="1">
        <a:lnSpc>
          <a:spcPts val="2400"/>
        </a:lnSpc>
        <a:spcBef>
          <a:spcPts val="12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32000" indent="-216000" algn="l" defTabSz="216000" rtl="0" eaLnBrk="1" latinLnBrk="0" hangingPunct="1">
        <a:lnSpc>
          <a:spcPts val="2400"/>
        </a:lnSpc>
        <a:spcBef>
          <a:spcPts val="12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48000" indent="-216000" algn="l" defTabSz="216000" rtl="0" eaLnBrk="1" latinLnBrk="0" hangingPunct="1">
        <a:lnSpc>
          <a:spcPts val="2400"/>
        </a:lnSpc>
        <a:spcBef>
          <a:spcPts val="12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864000" indent="-216000" algn="l" defTabSz="216000" rtl="0" eaLnBrk="1" latinLnBrk="0" hangingPunct="1">
        <a:lnSpc>
          <a:spcPts val="2400"/>
        </a:lnSpc>
        <a:spcBef>
          <a:spcPts val="12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080000" indent="-216000" algn="l" defTabSz="216000" rtl="0" eaLnBrk="1" latinLnBrk="0" hangingPunct="1">
        <a:lnSpc>
          <a:spcPts val="2400"/>
        </a:lnSpc>
        <a:spcBef>
          <a:spcPts val="12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775" y="668740"/>
            <a:ext cx="5580000" cy="2292824"/>
          </a:xfrm>
        </p:spPr>
        <p:txBody>
          <a:bodyPr/>
          <a:lstStyle/>
          <a:p>
            <a:r>
              <a:rPr lang="en-GB" sz="3200" dirty="0" smtClean="0"/>
              <a:t>Colorectal Cancer</a:t>
            </a:r>
            <a:br>
              <a:rPr lang="en-GB" sz="3200" dirty="0" smtClean="0"/>
            </a:br>
            <a:r>
              <a:rPr lang="en-GB" sz="3200" dirty="0" smtClean="0"/>
              <a:t>Cancer Alliance Work</a:t>
            </a:r>
            <a:endParaRPr lang="en-GB" sz="3200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Jonathan Miller, South West Cancer Programme Lead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Cancer Alliances &amp; NICE NG12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NICE Guidelines on Suspected Cancer published June 2015</a:t>
            </a:r>
          </a:p>
          <a:p>
            <a:r>
              <a:rPr lang="en-GB" dirty="0" smtClean="0"/>
              <a:t>Referral forms revised to match new criteria</a:t>
            </a:r>
          </a:p>
          <a:p>
            <a:r>
              <a:rPr lang="en-GB" dirty="0" smtClean="0"/>
              <a:t>Focus on increasing direct access for GPs to tests</a:t>
            </a:r>
          </a:p>
          <a:p>
            <a:r>
              <a:rPr lang="en-GB" dirty="0" smtClean="0"/>
              <a:t>Recommended faecal occult blood testing</a:t>
            </a:r>
          </a:p>
          <a:p>
            <a:pPr lvl="1"/>
            <a:r>
              <a:rPr lang="en-GB" dirty="0" smtClean="0"/>
              <a:t>NG12 describes cost benefit even with old Guaiac test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715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6" y="452721"/>
            <a:ext cx="7651810" cy="779180"/>
          </a:xfrm>
        </p:spPr>
        <p:txBody>
          <a:bodyPr/>
          <a:lstStyle/>
          <a:p>
            <a:r>
              <a:rPr lang="en-GB" dirty="0" smtClean="0"/>
              <a:t>NICE NG12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4" y="1361959"/>
            <a:ext cx="8427600" cy="378000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Criteria for occult blood in faeces  test</a:t>
            </a:r>
            <a:endParaRPr lang="en-GB" dirty="0" smtClean="0"/>
          </a:p>
          <a:p>
            <a:r>
              <a:rPr lang="en-GB" dirty="0" smtClean="0"/>
              <a:t>are </a:t>
            </a:r>
            <a:r>
              <a:rPr lang="en-GB" dirty="0"/>
              <a:t>aged 50 and over with unexplained:</a:t>
            </a:r>
          </a:p>
          <a:p>
            <a:pPr lvl="1"/>
            <a:r>
              <a:rPr lang="en-GB" dirty="0"/>
              <a:t>abdominal pain or</a:t>
            </a:r>
          </a:p>
          <a:p>
            <a:pPr lvl="1"/>
            <a:r>
              <a:rPr lang="en-GB" dirty="0"/>
              <a:t>weight loss, or</a:t>
            </a:r>
          </a:p>
          <a:p>
            <a:r>
              <a:rPr lang="en-GB" dirty="0"/>
              <a:t>are aged under 60 with:</a:t>
            </a:r>
          </a:p>
          <a:p>
            <a:pPr lvl="1"/>
            <a:r>
              <a:rPr lang="en-GB" dirty="0"/>
              <a:t>changes in their bowel habit or</a:t>
            </a:r>
          </a:p>
          <a:p>
            <a:pPr lvl="1"/>
            <a:r>
              <a:rPr lang="en-GB" dirty="0"/>
              <a:t>iron-deficiency anaemia, or</a:t>
            </a:r>
          </a:p>
          <a:p>
            <a:r>
              <a:rPr lang="en-GB" dirty="0"/>
              <a:t>are aged 60 and over and have anaemia even in the absence of iron </a:t>
            </a:r>
            <a:r>
              <a:rPr lang="en-GB" dirty="0" smtClean="0"/>
              <a:t>deficiency.</a:t>
            </a:r>
          </a:p>
        </p:txBody>
      </p:sp>
    </p:spTree>
    <p:extLst>
      <p:ext uri="{BB962C8B-B14F-4D97-AF65-F5344CB8AC3E}">
        <p14:creationId xmlns:p14="http://schemas.microsoft.com/office/powerpoint/2010/main" val="157881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Faecal Immunohistochemical Test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Old test for faecal blood  - Guaiac test - was decommissioned as it was deemed poor quality. So no way for GPs to use this NICE recommendation locally</a:t>
            </a:r>
          </a:p>
          <a:p>
            <a:r>
              <a:rPr lang="en-GB" dirty="0" smtClean="0"/>
              <a:t>Evidence emerging of quality of new test Faecal Immunohistochemical Test – FIT. </a:t>
            </a:r>
          </a:p>
          <a:p>
            <a:pPr lvl="1"/>
            <a:r>
              <a:rPr lang="en-GB" dirty="0" smtClean="0"/>
              <a:t>More specific and sensitive</a:t>
            </a:r>
          </a:p>
          <a:p>
            <a:pPr lvl="1"/>
            <a:r>
              <a:rPr lang="en-GB" dirty="0" smtClean="0"/>
              <a:t>Quantitative result (rather than plain +ve or –ve)</a:t>
            </a:r>
          </a:p>
          <a:p>
            <a:r>
              <a:rPr lang="en-GB" dirty="0" smtClean="0"/>
              <a:t>Both South West Cancer Alliances bid and awarded funding to implement FIT in the South West – using NG12 criteria</a:t>
            </a:r>
          </a:p>
          <a:p>
            <a:pPr lvl="1"/>
            <a:r>
              <a:rPr lang="en-GB" dirty="0" smtClean="0"/>
              <a:t>Service started in June 2018</a:t>
            </a:r>
          </a:p>
        </p:txBody>
      </p:sp>
    </p:spTree>
    <p:extLst>
      <p:ext uri="{BB962C8B-B14F-4D97-AF65-F5344CB8AC3E}">
        <p14:creationId xmlns:p14="http://schemas.microsoft.com/office/powerpoint/2010/main" val="1156169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6" y="452721"/>
            <a:ext cx="8245876" cy="1101760"/>
          </a:xfrm>
        </p:spPr>
        <p:txBody>
          <a:bodyPr/>
          <a:lstStyle/>
          <a:p>
            <a:r>
              <a:rPr lang="en-GB" dirty="0" smtClean="0"/>
              <a:t>NICE DG30</a:t>
            </a:r>
            <a:br>
              <a:rPr lang="en-GB" dirty="0" smtClean="0"/>
            </a:br>
            <a:r>
              <a:rPr lang="en-GB" sz="3200" dirty="0" smtClean="0"/>
              <a:t>referral </a:t>
            </a:r>
            <a:r>
              <a:rPr lang="en-GB" sz="3200" dirty="0"/>
              <a:t>for </a:t>
            </a:r>
            <a:r>
              <a:rPr lang="en-GB" sz="3200" dirty="0" smtClean="0"/>
              <a:t>colorectal cancer </a:t>
            </a:r>
            <a:r>
              <a:rPr lang="en-GB" sz="3200" dirty="0"/>
              <a:t>in primary care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4" y="1806458"/>
            <a:ext cx="8427600" cy="4380982"/>
          </a:xfrm>
        </p:spPr>
        <p:txBody>
          <a:bodyPr/>
          <a:lstStyle/>
          <a:p>
            <a:r>
              <a:rPr lang="en-GB" dirty="0" smtClean="0"/>
              <a:t>Published July 2017</a:t>
            </a:r>
          </a:p>
          <a:p>
            <a:r>
              <a:rPr lang="en-GB" dirty="0" smtClean="0"/>
              <a:t>Encourages </a:t>
            </a:r>
            <a:r>
              <a:rPr lang="en-GB" dirty="0"/>
              <a:t>use of the test for any patient with abdominal symptoms who </a:t>
            </a:r>
            <a:r>
              <a:rPr lang="en-GB" dirty="0" smtClean="0"/>
              <a:t>does not </a:t>
            </a:r>
            <a:r>
              <a:rPr lang="en-GB" dirty="0"/>
              <a:t>fit the NG12 2WW criteria. </a:t>
            </a:r>
            <a:endParaRPr lang="en-GB" dirty="0" smtClean="0"/>
          </a:p>
          <a:p>
            <a:r>
              <a:rPr lang="en-GB" dirty="0" smtClean="0"/>
              <a:t>Recommends a </a:t>
            </a:r>
            <a:r>
              <a:rPr lang="en-GB" dirty="0"/>
              <a:t>threshold </a:t>
            </a:r>
            <a:r>
              <a:rPr lang="en-GB" dirty="0" smtClean="0"/>
              <a:t>of 10µg of haemoglobin per gram of faeces </a:t>
            </a:r>
          </a:p>
          <a:p>
            <a:r>
              <a:rPr lang="en-GB" dirty="0" smtClean="0"/>
              <a:t>Local service is only for criteria in NG12 plus amended from</a:t>
            </a:r>
          </a:p>
          <a:p>
            <a:pPr lvl="1"/>
            <a:r>
              <a:rPr lang="en-GB" b="1" i="1" dirty="0" smtClean="0"/>
              <a:t>are aged under 60 </a:t>
            </a:r>
            <a:r>
              <a:rPr lang="en-GB" dirty="0" smtClean="0"/>
              <a:t>with changes in bowel habit or iron-deficiency anaemia</a:t>
            </a:r>
          </a:p>
          <a:p>
            <a:pPr lvl="1"/>
            <a:r>
              <a:rPr lang="en-GB" b="1" i="1" dirty="0" smtClean="0"/>
              <a:t>50 to 60 </a:t>
            </a:r>
            <a:r>
              <a:rPr lang="en-GB" dirty="0" smtClean="0"/>
              <a:t>with changes in bowel habit or iron-deficiency anaemia</a:t>
            </a:r>
          </a:p>
          <a:p>
            <a:r>
              <a:rPr lang="en-GB" dirty="0" smtClean="0"/>
              <a:t>Local service uses threshold of 10µg/g for 2ww referral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1232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FIT in Bowel Cancer Screening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FIT to be introduced by March 2019 in to National Bowel Cancer Screening Programme</a:t>
            </a:r>
          </a:p>
          <a:p>
            <a:r>
              <a:rPr lang="en-GB" dirty="0" smtClean="0"/>
              <a:t>Threshold to be 120µg/g</a:t>
            </a:r>
          </a:p>
          <a:p>
            <a:r>
              <a:rPr lang="en-GB" dirty="0" smtClean="0"/>
              <a:t>Uptake likely to increase by 7% as test is more user friendly</a:t>
            </a:r>
          </a:p>
          <a:p>
            <a:r>
              <a:rPr lang="en-GB" dirty="0" smtClean="0"/>
              <a:t>Additional demand expected. Screening centres working through capacity plans with commissioners</a:t>
            </a:r>
          </a:p>
          <a:p>
            <a:r>
              <a:rPr lang="en-GB" dirty="0" smtClean="0"/>
              <a:t>Evidence suggests optimal screening detection threshold approx. 90µg/g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8411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FIT – Other indications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number of studies are testing FIT in high risk patients i.e. those meeting criteria for 2 week wait referral</a:t>
            </a:r>
          </a:p>
          <a:p>
            <a:r>
              <a:rPr lang="en-GB" dirty="0" smtClean="0"/>
              <a:t>Non-English studies indicates this is appropriate and may reduce demand for referral by 40%</a:t>
            </a:r>
          </a:p>
          <a:p>
            <a:r>
              <a:rPr lang="en-GB" dirty="0" smtClean="0"/>
              <a:t>Some evidence that FIT could be used in screening programme in place of surveillance colonoscopy</a:t>
            </a:r>
          </a:p>
          <a:p>
            <a:r>
              <a:rPr lang="en-GB" dirty="0" smtClean="0"/>
              <a:t>FIT could have a place in surveillance following colorectal cancer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62384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1086270"/>
            <a:ext cx="8426449" cy="1177388"/>
          </a:xfrm>
        </p:spPr>
        <p:txBody>
          <a:bodyPr/>
          <a:lstStyle/>
          <a:p>
            <a:r>
              <a:rPr lang="en-GB" dirty="0" smtClean="0"/>
              <a:t>Colorectal Timed Pathway</a:t>
            </a:r>
            <a:br>
              <a:rPr lang="en-GB" dirty="0" smtClean="0"/>
            </a:br>
            <a:r>
              <a:rPr lang="en-GB" dirty="0" smtClean="0"/>
              <a:t>Straight to Test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4" y="2309378"/>
            <a:ext cx="8427600" cy="3780000"/>
          </a:xfrm>
        </p:spPr>
        <p:txBody>
          <a:bodyPr/>
          <a:lstStyle/>
          <a:p>
            <a:r>
              <a:rPr lang="en-GB" dirty="0" smtClean="0"/>
              <a:t>Alliances recommend introduction of steps to allow patients to go straight from GP to test (colonoscopy, flexi-sigmoidoscopy, CT colonography)</a:t>
            </a:r>
          </a:p>
          <a:p>
            <a:r>
              <a:rPr lang="en-GB" dirty="0" smtClean="0"/>
              <a:t>This is in place in all but 2 South West providers</a:t>
            </a:r>
          </a:p>
          <a:p>
            <a:r>
              <a:rPr lang="en-GB" dirty="0" smtClean="0"/>
              <a:t>Method of triage varies (nurse vs consultant, phone vs paper, direct electronic booking by GP)</a:t>
            </a:r>
          </a:p>
          <a:p>
            <a:r>
              <a:rPr lang="en-GB" dirty="0" smtClean="0"/>
              <a:t>Proportion of patients triaged to specific tests or outpatient appointment likely to vary</a:t>
            </a:r>
          </a:p>
          <a:p>
            <a:r>
              <a:rPr lang="en-GB" dirty="0" smtClean="0"/>
              <a:t>Cohort this process applies to varies (2ww vs routine referral)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7547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HS CB Presentation (Screen 4x3)">
  <a:themeElements>
    <a:clrScheme name="NHS Commissioning Board">
      <a:dk1>
        <a:sysClr val="windowText" lastClr="000000"/>
      </a:dk1>
      <a:lt1>
        <a:sysClr val="window" lastClr="FFFFFF"/>
      </a:lt1>
      <a:dk2>
        <a:srgbClr val="003893"/>
      </a:dk2>
      <a:lt2>
        <a:srgbClr val="FFFFFF"/>
      </a:lt2>
      <a:accent1>
        <a:srgbClr val="00ADC6"/>
      </a:accent1>
      <a:accent2>
        <a:srgbClr val="003893"/>
      </a:accent2>
      <a:accent3>
        <a:srgbClr val="C0F7FF"/>
      </a:accent3>
      <a:accent4>
        <a:srgbClr val="B6D2FF"/>
      </a:accent4>
      <a:accent5>
        <a:srgbClr val="00AA9E"/>
      </a:accent5>
      <a:accent6>
        <a:srgbClr val="0091C9"/>
      </a:accent6>
      <a:hlink>
        <a:srgbClr val="000000"/>
      </a:hlink>
      <a:folHlink>
        <a:srgbClr val="000000"/>
      </a:folHlink>
    </a:clrScheme>
    <a:fontScheme name="NHS Commissioning Bo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defRPr sz="2400" dirty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NHS CB Presentation (Screen 4x3)</Template>
  <TotalTime>406</TotalTime>
  <Words>477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NHS CB Presentation (Screen 4x3)</vt:lpstr>
      <vt:lpstr>Colorectal Cancer Cancer Alliance Work</vt:lpstr>
      <vt:lpstr>Cancer Alliances &amp; NICE NG12</vt:lpstr>
      <vt:lpstr>NICE NG12 </vt:lpstr>
      <vt:lpstr>Faecal Immunohistochemical Test</vt:lpstr>
      <vt:lpstr>NICE DG30 referral for colorectal cancer in primary care</vt:lpstr>
      <vt:lpstr>FIT in Bowel Cancer Screening</vt:lpstr>
      <vt:lpstr>FIT – Other indications</vt:lpstr>
      <vt:lpstr>Colorectal Timed Pathway Straight to Test</vt:lpstr>
    </vt:vector>
  </TitlesOfParts>
  <Company>DH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heading</dc:title>
  <dc:creator>Claire McGinley</dc:creator>
  <cp:lastModifiedBy>Perry, Rachel</cp:lastModifiedBy>
  <cp:revision>51</cp:revision>
  <cp:lastPrinted>2011-10-28T14:05:39Z</cp:lastPrinted>
  <dcterms:created xsi:type="dcterms:W3CDTF">2011-12-06T15:33:50Z</dcterms:created>
  <dcterms:modified xsi:type="dcterms:W3CDTF">2018-09-27T10:34:53Z</dcterms:modified>
</cp:coreProperties>
</file>