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11" r:id="rId1"/>
    <p:sldMasterId id="2147483737" r:id="rId2"/>
  </p:sldMasterIdLst>
  <p:notesMasterIdLst>
    <p:notesMasterId r:id="rId26"/>
  </p:notesMasterIdLst>
  <p:handoutMasterIdLst>
    <p:handoutMasterId r:id="rId27"/>
  </p:handoutMasterIdLst>
  <p:sldIdLst>
    <p:sldId id="523" r:id="rId3"/>
    <p:sldId id="413" r:id="rId4"/>
    <p:sldId id="524" r:id="rId5"/>
    <p:sldId id="560" r:id="rId6"/>
    <p:sldId id="447" r:id="rId7"/>
    <p:sldId id="530" r:id="rId8"/>
    <p:sldId id="561" r:id="rId9"/>
    <p:sldId id="562" r:id="rId10"/>
    <p:sldId id="563" r:id="rId11"/>
    <p:sldId id="564" r:id="rId12"/>
    <p:sldId id="566" r:id="rId13"/>
    <p:sldId id="527" r:id="rId14"/>
    <p:sldId id="565" r:id="rId15"/>
    <p:sldId id="534" r:id="rId16"/>
    <p:sldId id="533" r:id="rId17"/>
    <p:sldId id="567" r:id="rId18"/>
    <p:sldId id="568" r:id="rId19"/>
    <p:sldId id="570" r:id="rId20"/>
    <p:sldId id="571" r:id="rId21"/>
    <p:sldId id="463" r:id="rId22"/>
    <p:sldId id="572" r:id="rId23"/>
    <p:sldId id="496" r:id="rId24"/>
    <p:sldId id="573" r:id="rId2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F7347B-CA56-4237-8FB2-8B09EDB09EE8}">
          <p14:sldIdLst>
            <p14:sldId id="523"/>
            <p14:sldId id="413"/>
            <p14:sldId id="524"/>
            <p14:sldId id="560"/>
            <p14:sldId id="447"/>
            <p14:sldId id="530"/>
            <p14:sldId id="561"/>
            <p14:sldId id="562"/>
            <p14:sldId id="563"/>
            <p14:sldId id="564"/>
            <p14:sldId id="566"/>
            <p14:sldId id="527"/>
            <p14:sldId id="565"/>
            <p14:sldId id="534"/>
            <p14:sldId id="533"/>
            <p14:sldId id="567"/>
            <p14:sldId id="568"/>
            <p14:sldId id="570"/>
            <p14:sldId id="571"/>
            <p14:sldId id="463"/>
            <p14:sldId id="572"/>
            <p14:sldId id="496"/>
            <p14:sldId id="573"/>
          </p14:sldIdLst>
        </p14:section>
        <p14:section name="Hidden slides - removed from CHIS" id="{1207A136-B6C6-4D5F-9BCE-B8B61D214E3F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y Edlin" initials="KE" lastIdx="5" clrIdx="0"/>
  <p:cmAuthor id="1" name="Charlotte Taylor" initials="C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5" autoAdjust="0"/>
    <p:restoredTop sz="66525" autoAdjust="0"/>
  </p:normalViewPr>
  <p:slideViewPr>
    <p:cSldViewPr snapToGrid="0" snapToObjects="1" showGuides="1">
      <p:cViewPr>
        <p:scale>
          <a:sx n="70" d="100"/>
          <a:sy n="70" d="100"/>
        </p:scale>
        <p:origin x="-1848" y="-739"/>
      </p:cViewPr>
      <p:guideLst>
        <p:guide orient="horz" pos="2160"/>
        <p:guide orient="horz" pos="232"/>
        <p:guide orient="horz" pos="4088"/>
        <p:guide pos="4637"/>
        <p:guide pos="226"/>
        <p:guide pos="5534"/>
        <p:guide pos="4706"/>
      </p:guideLst>
    </p:cSldViewPr>
  </p:slideViewPr>
  <p:outlineViewPr>
    <p:cViewPr>
      <p:scale>
        <a:sx n="33" d="100"/>
        <a:sy n="33" d="100"/>
      </p:scale>
      <p:origin x="0" y="10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112E-5757-4850-BBE6-FFC4F1FEE872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A91B-C5AC-43E4-9116-8829A7B41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8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31CC-ACDF-4992-8942-2399B4124EF8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B49BE-1BCC-4EBA-A172-DFC96FF8EA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2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80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9806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9806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6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9806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6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26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26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7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0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HS England reversed 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99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74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605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title="arrow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pic>
        <p:nvPicPr>
          <p:cNvPr id="7" name="Picture 6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/>
            <a:fld id="{902D5018-2030-2046-84FC-87E41EA86E42}" type="slidenum">
              <a:rPr lang="en-US" smtClean="0">
                <a:solidFill>
                  <a:srgbClr val="0072C6"/>
                </a:solidFill>
              </a:rPr>
              <a:pPr defTabSz="457200"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0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1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3" name="Picture 12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9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72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7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72C6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6" name="Picture 5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94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0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28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42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2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3" y="4993860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42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38" y="3429662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39" y="4357065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11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28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91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7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17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52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1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J:\NHS CB\Communication\Branding\Templates\Template photos\Patien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775" y="3199890"/>
            <a:ext cx="1310682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J:\NHS CB\Communication\Branding\Templates\Template photos\Mother and baby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8376" y="4902101"/>
            <a:ext cx="1314000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J:\NHS CB\Communication\Branding\Templates\Template photos\Young child with eye patch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0774" y="3198049"/>
            <a:ext cx="1314000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:\NHS CB\Communication\Branding\Templates\Template photos\Smiling GP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576" y="3198049"/>
            <a:ext cx="2735199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5615" y="6678000"/>
            <a:ext cx="900000" cy="18000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199" y="6678000"/>
            <a:ext cx="724041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600" y="6678000"/>
            <a:ext cx="301175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1494000"/>
            <a:ext cx="5580000" cy="1587600"/>
          </a:xfrm>
        </p:spPr>
        <p:txBody>
          <a:bodyPr lIns="108000" tIns="72000"/>
          <a:lstStyle>
            <a:lvl1pPr>
              <a:lnSpc>
                <a:spcPts val="4800"/>
              </a:lnSpc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160000"/>
            <a:ext cx="5580000" cy="921600"/>
          </a:xfrm>
          <a:noFill/>
        </p:spPr>
        <p:txBody>
          <a:bodyPr lIns="10800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7470775" y="1494000"/>
            <a:ext cx="13140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48375" y="3198049"/>
            <a:ext cx="1314000" cy="1589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03575" y="4902100"/>
            <a:ext cx="1314000" cy="15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pic>
        <p:nvPicPr>
          <p:cNvPr id="16" name="Picture 15" descr="NHS_Constitution_RGB.gi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19" y="5427700"/>
            <a:ext cx="1106952" cy="1062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358775" y="4902100"/>
            <a:ext cx="27364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019201"/>
            <a:ext cx="2736850" cy="470500"/>
          </a:xfrm>
        </p:spPr>
        <p:txBody>
          <a:bodyPr lIns="108000"/>
          <a:lstStyle>
            <a:lvl1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organisation / date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J:\NHS CB\Communication\Branding\Templates\Template photos\Patien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775" y="3199890"/>
            <a:ext cx="1310682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J:\NHS CB\Communication\Branding\Templates\Template photos\Mother and baby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8376" y="4902101"/>
            <a:ext cx="1314000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J:\NHS CB\Communication\Branding\Templates\Template photos\Young child with eye patch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0774" y="3198049"/>
            <a:ext cx="1314000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:\NHS CB\Communication\Branding\Templates\Template photos\Smiling GP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576" y="3198049"/>
            <a:ext cx="2735199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5615" y="6678000"/>
            <a:ext cx="900000" cy="18000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199" y="6678000"/>
            <a:ext cx="724041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600" y="6678000"/>
            <a:ext cx="301175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1494000"/>
            <a:ext cx="5580000" cy="1587600"/>
          </a:xfrm>
        </p:spPr>
        <p:txBody>
          <a:bodyPr lIns="108000" tIns="72000"/>
          <a:lstStyle>
            <a:lvl1pPr>
              <a:lnSpc>
                <a:spcPts val="4800"/>
              </a:lnSpc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160000"/>
            <a:ext cx="5580000" cy="921600"/>
          </a:xfrm>
          <a:noFill/>
        </p:spPr>
        <p:txBody>
          <a:bodyPr lIns="10800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7470775" y="1494000"/>
            <a:ext cx="13140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48375" y="3198049"/>
            <a:ext cx="1314000" cy="1589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03575" y="4902100"/>
            <a:ext cx="1314000" cy="15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pic>
        <p:nvPicPr>
          <p:cNvPr id="16" name="Picture 15" descr="NHS_Constitution_RGB.gi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19" y="5427700"/>
            <a:ext cx="1106952" cy="1062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358775" y="4902100"/>
            <a:ext cx="27364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019201"/>
            <a:ext cx="2736850" cy="470500"/>
          </a:xfrm>
        </p:spPr>
        <p:txBody>
          <a:bodyPr lIns="108000"/>
          <a:lstStyle>
            <a:lvl1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organisation / date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NHS CB\Communication\Branding\Templates\Template photos\Happy nurs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6347" y="4902100"/>
            <a:ext cx="1314000" cy="15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NHS CB\Communication\Branding\Templates\Template photos\Patient &amp; bandaged arm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7237" y="4900259"/>
            <a:ext cx="1314000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NHS CB\Communication\Branding\Templates\Template photos\Smiling elderly lady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1615" y="3205038"/>
            <a:ext cx="1303160" cy="15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895615" y="6678000"/>
            <a:ext cx="900000" cy="18000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199" y="6678000"/>
            <a:ext cx="7240415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600" y="6678000"/>
            <a:ext cx="301175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58774" y="1493999"/>
            <a:ext cx="7002463" cy="3293491"/>
          </a:xfrm>
        </p:spPr>
        <p:txBody>
          <a:bodyPr lIns="108000" tIns="72000"/>
          <a:lstStyle>
            <a:lvl1pPr>
              <a:lnSpc>
                <a:spcPts val="4800"/>
              </a:lnSpc>
              <a:defRPr sz="4000"/>
            </a:lvl1pPr>
          </a:lstStyle>
          <a:p>
            <a:r>
              <a:rPr lang="en-GB" noProof="0" dirty="0" smtClean="0"/>
              <a:t>Click to edit Section title</a:t>
            </a:r>
            <a:endParaRPr lang="en-GB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5" y="2160000"/>
            <a:ext cx="5580000" cy="921600"/>
          </a:xfrm>
          <a:noFill/>
        </p:spPr>
        <p:txBody>
          <a:bodyPr lIns="10800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Section subtitle</a:t>
            </a:r>
            <a:endParaRPr lang="en-GB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470775" y="1494000"/>
            <a:ext cx="13140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n>
                <a:noFill/>
              </a:ln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8775" y="4902100"/>
            <a:ext cx="2736400" cy="158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019201"/>
            <a:ext cx="2736850" cy="470500"/>
          </a:xfrm>
        </p:spPr>
        <p:txBody>
          <a:bodyPr lIns="108000"/>
          <a:lstStyle>
            <a:lvl1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80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section number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052001"/>
            <a:ext cx="7002463" cy="20879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5615" y="6309700"/>
            <a:ext cx="900000" cy="18000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199" y="6309700"/>
            <a:ext cx="7240415" cy="18000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58775" y="4320000"/>
            <a:ext cx="1314450" cy="15875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780725" y="4320000"/>
            <a:ext cx="2736850" cy="15875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4624326" y="4320000"/>
            <a:ext cx="1314450" cy="15875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052001"/>
            <a:ext cx="8426449" cy="424799"/>
          </a:xfrm>
        </p:spPr>
        <p:txBody>
          <a:bodyPr/>
          <a:lstStyle>
            <a:lvl1pPr marL="216000" indent="0">
              <a:buFontTx/>
              <a:buNone/>
              <a:defRPr baseline="0"/>
            </a:lvl1pPr>
          </a:lstStyle>
          <a:p>
            <a:pPr lvl="0"/>
            <a:r>
              <a:rPr lang="en-GB" noProof="0" dirty="0" smtClean="0"/>
              <a:t>Click to add subtitle / further information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5615" y="6309700"/>
            <a:ext cx="900000" cy="18000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199" y="6309700"/>
            <a:ext cx="7240415" cy="18000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4A5E-8B9A-4F1B-8A1C-D54727A06F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79512" y="2385060"/>
            <a:ext cx="8616827" cy="3710939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5849937"/>
            <a:ext cx="8426450" cy="246062"/>
          </a:xfrm>
        </p:spPr>
        <p:txBody>
          <a:bodyPr anchor="b" anchorCtr="0"/>
          <a:lstStyle>
            <a:lvl1pPr indent="0" algn="r">
              <a:lnSpc>
                <a:spcPct val="100000"/>
              </a:lnSpc>
              <a:buFontTx/>
              <a:buNone/>
              <a:defRPr sz="1200">
                <a:solidFill>
                  <a:schemeClr val="tx2"/>
                </a:solidFill>
              </a:defRPr>
            </a:lvl1pPr>
            <a:lvl2pPr indent="0" algn="r">
              <a:lnSpc>
                <a:spcPct val="100000"/>
              </a:lnSpc>
              <a:buFontTx/>
              <a:buNone/>
              <a:defRPr sz="1200"/>
            </a:lvl2pPr>
            <a:lvl3pPr indent="0" algn="r">
              <a:lnSpc>
                <a:spcPct val="100000"/>
              </a:lnSpc>
              <a:buFontTx/>
              <a:buNone/>
              <a:defRPr sz="1200"/>
            </a:lvl3pPr>
            <a:lvl4pPr indent="0" algn="r">
              <a:lnSpc>
                <a:spcPct val="100000"/>
              </a:lnSpc>
              <a:buFontTx/>
              <a:buNone/>
              <a:defRPr sz="1200"/>
            </a:lvl4pPr>
            <a:lvl5pPr indent="0" algn="r">
              <a:lnSpc>
                <a:spcPct val="100000"/>
              </a:lnSpc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add source/notes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4907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cover slid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" y="0"/>
            <a:ext cx="9141885" cy="6858000"/>
          </a:xfrm>
          <a:prstGeom prst="rect">
            <a:avLst/>
          </a:prstGeom>
        </p:spPr>
      </p:pic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806129" y="2763157"/>
            <a:ext cx="5655700" cy="15271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here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806020" y="4446588"/>
            <a:ext cx="5655700" cy="996269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rgbClr val="3BA5DE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Title (as necessary)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06020" y="5553754"/>
            <a:ext cx="5655700" cy="992189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Venue </a:t>
            </a:r>
          </a:p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9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 slid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" y="0"/>
            <a:ext cx="9141885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865672" y="3788682"/>
            <a:ext cx="4749800" cy="15271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here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5672" y="5443311"/>
            <a:ext cx="4749800" cy="986744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rgbClr val="3BA5DE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Title (as necessary)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40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atial cover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806129" y="2763157"/>
            <a:ext cx="5655700" cy="15271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BA5DE"/>
                </a:solidFill>
              </a:defRPr>
            </a:lvl1pPr>
          </a:lstStyle>
          <a:p>
            <a:pPr lvl="0"/>
            <a:r>
              <a:rPr lang="en-US" dirty="0" smtClean="0"/>
              <a:t>Presentation title here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806020" y="4446588"/>
            <a:ext cx="5655700" cy="996269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 (as necessary)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06020" y="5553754"/>
            <a:ext cx="5655700" cy="106476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Venue </a:t>
            </a:r>
          </a:p>
          <a:p>
            <a:pPr lvl="0"/>
            <a:r>
              <a:rPr lang="en-US" dirty="0" smtClean="0"/>
              <a:t>Date (format: Day 00.00.0000)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78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865672" y="3788682"/>
            <a:ext cx="4749800" cy="15271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BA5DE"/>
                </a:solidFill>
              </a:defRPr>
            </a:lvl1pPr>
          </a:lstStyle>
          <a:p>
            <a:pPr lvl="0"/>
            <a:r>
              <a:rPr lang="en-US" dirty="0" smtClean="0"/>
              <a:t>Presentation title here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5563" y="5472113"/>
            <a:ext cx="4749800" cy="884237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Title (as necessary)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8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22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48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90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6" name="Picture 5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395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76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28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62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2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3" y="4993860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74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38" y="3429662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39" y="4357065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66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902D5018-2030-2046-84FC-87E41EA86E42}" type="slidenum">
              <a:rPr lang="en-US" smtClean="0">
                <a:solidFill>
                  <a:srgbClr val="0072C6"/>
                </a:solidFill>
              </a:rPr>
              <a:pPr defTabSz="457200"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www.england.nhs.uk</a:t>
            </a:r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  <p:sldLayoutId id="2147483672" r:id="rId31"/>
    <p:sldLayoutId id="2147483673" r:id="rId32"/>
    <p:sldLayoutId id="2147483674" r:id="rId33"/>
    <p:sldLayoutId id="2147483675" r:id="rId34"/>
    <p:sldLayoutId id="2147483676" r:id="rId35"/>
    <p:sldLayoutId id="2147483649" r:id="rId36"/>
    <p:sldLayoutId id="2147483651" r:id="rId37"/>
    <p:sldLayoutId id="2147483656" r:id="rId38"/>
    <p:sldLayoutId id="2147483657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86" y="5840299"/>
            <a:ext cx="1233713" cy="9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4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A5D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07" y="1185167"/>
            <a:ext cx="4001763" cy="2160734"/>
          </a:xfrm>
        </p:spPr>
        <p:txBody>
          <a:bodyPr/>
          <a:lstStyle/>
          <a:p>
            <a:r>
              <a:rPr lang="en-GB" sz="3600" dirty="0" smtClean="0"/>
              <a:t>Faecal Immunochemical Testing (FIT). Update on National </a:t>
            </a:r>
            <a:r>
              <a:rPr lang="en-GB" sz="3600" dirty="0"/>
              <a:t>R</a:t>
            </a:r>
            <a:r>
              <a:rPr lang="en-GB" sz="3600" dirty="0" smtClean="0"/>
              <a:t>oll </a:t>
            </a:r>
            <a:r>
              <a:rPr lang="en-GB" sz="3600" dirty="0"/>
              <a:t>O</a:t>
            </a:r>
            <a:r>
              <a:rPr lang="en-GB" sz="3600" dirty="0" smtClean="0"/>
              <a:t>ut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39608" y="425768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 smtClean="0"/>
              <a:t>SW Clinical Senate</a:t>
            </a:r>
            <a:endParaRPr lang="en-GB" sz="2800" b="1" dirty="0"/>
          </a:p>
          <a:p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September 2018 </a:t>
            </a:r>
            <a:endParaRPr lang="en-GB" dirty="0"/>
          </a:p>
          <a:p>
            <a:r>
              <a:rPr lang="en-GB" dirty="0" smtClean="0"/>
              <a:t>James Bolt, Head of Public Health Commissioning</a:t>
            </a:r>
            <a:endParaRPr lang="en-GB" dirty="0"/>
          </a:p>
          <a:p>
            <a:r>
              <a:rPr lang="en-GB" dirty="0" smtClean="0"/>
              <a:t>NHS </a:t>
            </a:r>
            <a:r>
              <a:rPr lang="en-GB" dirty="0"/>
              <a:t>England South </a:t>
            </a:r>
            <a:r>
              <a:rPr lang="en-GB" dirty="0" smtClean="0"/>
              <a:t>West (South)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4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FOBT vs FIT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1107710" y="4085909"/>
            <a:ext cx="71278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FOBT testing cannot distinguish between human blood and</a:t>
            </a:r>
          </a:p>
          <a:p>
            <a:r>
              <a:rPr lang="en-GB" sz="1600" dirty="0"/>
              <a:t>certain dietary components including animal blood and antioxidants, whereas the FIT test is highly specific for</a:t>
            </a:r>
          </a:p>
          <a:p>
            <a:r>
              <a:rPr lang="en-GB" sz="1600" dirty="0"/>
              <a:t>human blood.</a:t>
            </a:r>
            <a:endParaRPr lang="en-GB" sz="1600" dirty="0"/>
          </a:p>
        </p:txBody>
      </p:sp>
      <p:pic>
        <p:nvPicPr>
          <p:cNvPr id="7" name="Picture 6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6" y="2160050"/>
            <a:ext cx="406610" cy="394534"/>
          </a:xfrm>
          <a:prstGeom prst="rect">
            <a:avLst/>
          </a:prstGeom>
        </p:spPr>
      </p:pic>
      <p:pic>
        <p:nvPicPr>
          <p:cNvPr id="9" name="Picture 8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88" y="4799371"/>
            <a:ext cx="406610" cy="3945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7712" y="2119542"/>
            <a:ext cx="73317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1600" dirty="0" err="1" smtClean="0"/>
              <a:t>gFOBt</a:t>
            </a:r>
            <a:r>
              <a:rPr lang="en-GB" sz="1600" dirty="0" smtClean="0"/>
              <a:t> manual subjective visual analysis of test cards vs automated process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218976" y="2716104"/>
            <a:ext cx="7331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Sensitivity of the </a:t>
            </a:r>
            <a:r>
              <a:rPr lang="en-GB" dirty="0" err="1"/>
              <a:t>gFOBT</a:t>
            </a:r>
            <a:r>
              <a:rPr lang="en-GB" dirty="0"/>
              <a:t> test is not only lower than that of the FIT</a:t>
            </a:r>
          </a:p>
          <a:p>
            <a:r>
              <a:rPr lang="en-GB" dirty="0"/>
              <a:t>test, due to its inability to detect very small concentrations of blood, but also varies according to the quality </a:t>
            </a:r>
            <a:r>
              <a:rPr lang="en-GB" dirty="0" smtClean="0"/>
              <a:t>of the </a:t>
            </a:r>
            <a:r>
              <a:rPr lang="en-GB" dirty="0"/>
              <a:t>manufactured guaiac </a:t>
            </a:r>
            <a:r>
              <a:rPr lang="en-GB" dirty="0" smtClean="0"/>
              <a:t>reagent</a:t>
            </a:r>
            <a:endParaRPr lang="en-GB" dirty="0"/>
          </a:p>
        </p:txBody>
      </p:sp>
      <p:pic>
        <p:nvPicPr>
          <p:cNvPr id="12" name="Picture 11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51" y="3186946"/>
            <a:ext cx="406610" cy="3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16049"/>
            <a:ext cx="7356815" cy="667725"/>
          </a:xfrm>
        </p:spPr>
        <p:txBody>
          <a:bodyPr>
            <a:noAutofit/>
          </a:bodyPr>
          <a:lstStyle/>
          <a:p>
            <a:r>
              <a:rPr lang="en-GB" sz="2800" dirty="0" smtClean="0"/>
              <a:t>FOBT vs FIT</a:t>
            </a:r>
            <a:endParaRPr lang="en-GB" sz="2800" dirty="0"/>
          </a:p>
        </p:txBody>
      </p:sp>
      <p:pic>
        <p:nvPicPr>
          <p:cNvPr id="7" name="Picture 6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6" y="2160050"/>
            <a:ext cx="406610" cy="3945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93825" y="1174129"/>
            <a:ext cx="7127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The low sensitivity and specificity of </a:t>
            </a:r>
            <a:r>
              <a:rPr lang="en-GB" sz="1600" dirty="0" err="1"/>
              <a:t>gFOBT</a:t>
            </a:r>
            <a:r>
              <a:rPr lang="en-GB" sz="1600" dirty="0"/>
              <a:t> testing has led to the NHS BCSP </a:t>
            </a:r>
          </a:p>
          <a:p>
            <a:r>
              <a:rPr lang="en-GB" sz="1600" dirty="0"/>
              <a:t>complex three step screening process, each requiring six samples from three separate stools for a </a:t>
            </a:r>
            <a:r>
              <a:rPr lang="en-GB" sz="1600" dirty="0" smtClean="0"/>
              <a:t>definitive positive </a:t>
            </a:r>
            <a:r>
              <a:rPr lang="en-GB" sz="1600" dirty="0"/>
              <a:t>result. This screening process results in </a:t>
            </a:r>
            <a:r>
              <a:rPr lang="en-GB" sz="1600" dirty="0" smtClean="0"/>
              <a:t>lower </a:t>
            </a:r>
            <a:r>
              <a:rPr lang="en-GB" sz="1600" dirty="0"/>
              <a:t>uptake; particularly amongst disadvantaged groups, with</a:t>
            </a:r>
          </a:p>
          <a:p>
            <a:r>
              <a:rPr lang="en-GB" sz="1600" dirty="0"/>
              <a:t>high drop-out of individuals at each step, thus potentially missing high risk </a:t>
            </a:r>
            <a:r>
              <a:rPr lang="en-GB" sz="1600" dirty="0" smtClean="0"/>
              <a:t>individuals. In contrast, screening </a:t>
            </a:r>
            <a:r>
              <a:rPr lang="en-GB" sz="1600" dirty="0"/>
              <a:t>with FIT can be achieved using only one stool sample, which is easier to collect than when </a:t>
            </a:r>
            <a:r>
              <a:rPr lang="en-GB" sz="1600" dirty="0" smtClean="0"/>
              <a:t>using </a:t>
            </a:r>
            <a:r>
              <a:rPr lang="en-GB" sz="1600" dirty="0" err="1" smtClean="0"/>
              <a:t>gFOBT</a:t>
            </a:r>
            <a:r>
              <a:rPr lang="en-GB" sz="1600" dirty="0"/>
              <a:t>.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190875"/>
            <a:ext cx="63563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4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FOBT </a:t>
            </a:r>
            <a:endParaRPr lang="en-GB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14" y="1219805"/>
            <a:ext cx="5210913" cy="2689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90" y="3997159"/>
            <a:ext cx="4048060" cy="21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FIT</a:t>
            </a:r>
            <a:endParaRPr lang="en-GB" sz="2800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15856DF9-408D-4C9A-9B1C-205926A435A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1625495"/>
            <a:ext cx="7942857" cy="3134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6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2651760"/>
            <a:ext cx="8286174" cy="2373698"/>
          </a:xfrm>
        </p:spPr>
        <p:txBody>
          <a:bodyPr/>
          <a:lstStyle/>
          <a:p>
            <a:r>
              <a:rPr lang="en-GB" sz="3600" dirty="0" smtClean="0"/>
              <a:t>Demand modelling and capacity planning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134A5E-8B9A-4F1B-8A1C-D54727A06F98}" type="slidenum">
              <a:rPr lang="en-GB" smtClean="0">
                <a:solidFill>
                  <a:srgbClr val="0072C6"/>
                </a:solidFill>
              </a:rPr>
              <a:pPr/>
              <a:t>14</a:t>
            </a:fld>
            <a:endParaRPr lang="en-GB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0294"/>
            <a:ext cx="7841707" cy="430902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Providers expected to be in a position to deliver FIT from December 2018 based on a 1 in </a:t>
            </a:r>
            <a:r>
              <a:rPr lang="en-GB" i="1" dirty="0" smtClean="0"/>
              <a:t>n</a:t>
            </a:r>
            <a:r>
              <a:rPr lang="en-GB" dirty="0" smtClean="0"/>
              <a:t> phased approach differentiated by hub or screening centre (details tbc)  </a:t>
            </a:r>
            <a:endParaRPr lang="en-GB" dirty="0" smtClean="0"/>
          </a:p>
          <a:p>
            <a:r>
              <a:rPr lang="en-GB" dirty="0" smtClean="0"/>
              <a:t>Annual increase in number of invitations sent (c. 3% annually)</a:t>
            </a:r>
            <a:endParaRPr lang="en-GB" dirty="0" smtClean="0"/>
          </a:p>
          <a:p>
            <a:r>
              <a:rPr lang="en-GB" dirty="0" smtClean="0"/>
              <a:t>Increased response rate to FIT invitations (c. 7% average)</a:t>
            </a:r>
          </a:p>
          <a:p>
            <a:r>
              <a:rPr lang="en-GB" dirty="0" smtClean="0"/>
              <a:t>Positivity rate from pilots c. 2.12%</a:t>
            </a:r>
          </a:p>
          <a:p>
            <a:r>
              <a:rPr lang="en-GB" dirty="0" smtClean="0"/>
              <a:t>Bowel scope roll out plans remain unchanged for now</a:t>
            </a:r>
          </a:p>
          <a:p>
            <a:r>
              <a:rPr lang="en-GB" dirty="0" smtClean="0"/>
              <a:t>Demand for screening endoscopies will go up + path and </a:t>
            </a:r>
            <a:r>
              <a:rPr lang="en-GB" smtClean="0"/>
              <a:t>radiology impact</a:t>
            </a:r>
            <a:endParaRPr lang="en-GB" dirty="0" smtClean="0"/>
          </a:p>
          <a:p>
            <a:r>
              <a:rPr lang="en-GB" dirty="0" smtClean="0"/>
              <a:t>Potential </a:t>
            </a:r>
            <a:r>
              <a:rPr lang="en-GB" dirty="0" smtClean="0"/>
              <a:t>Additional growth </a:t>
            </a:r>
            <a:r>
              <a:rPr lang="en-GB" dirty="0" smtClean="0"/>
              <a:t>within the </a:t>
            </a:r>
            <a:r>
              <a:rPr lang="en-GB" dirty="0" smtClean="0"/>
              <a:t> surveillance cohort over an 8 year period with </a:t>
            </a:r>
            <a:r>
              <a:rPr lang="en-GB" dirty="0" smtClean="0"/>
              <a:t>initial impacts expected in years 2 and 4 post roll out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A</a:t>
            </a:r>
            <a:r>
              <a:rPr lang="en-GB" dirty="0" smtClean="0"/>
              <a:t>ssumptions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9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30" y="1417637"/>
            <a:ext cx="5355770" cy="47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8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Impact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743642"/>
              </p:ext>
            </p:extLst>
          </p:nvPr>
        </p:nvGraphicFramePr>
        <p:xfrm>
          <a:off x="989239" y="1988072"/>
          <a:ext cx="6423930" cy="3052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093"/>
                <a:gridCol w="795225"/>
                <a:gridCol w="795225"/>
                <a:gridCol w="795225"/>
                <a:gridCol w="795225"/>
                <a:gridCol w="931905"/>
                <a:gridCol w="994032"/>
              </a:tblGrid>
              <a:tr h="38755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Screening and Surveillance Colonoscopies </a:t>
                      </a:r>
                      <a:r>
                        <a:rPr lang="en-GB" sz="1100" u="none" strike="noStrike" dirty="0" smtClean="0">
                          <a:effectLst/>
                        </a:rPr>
                        <a:t>With Expected Growth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72667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Screening Centre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2016/17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2017/18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2018/19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2019/20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Increase (n)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Increase (%)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7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Cornwall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7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N&amp;E Devon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7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Bristol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557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341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7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Somerset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7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South Devon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851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7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2651760"/>
            <a:ext cx="8286174" cy="2373698"/>
          </a:xfrm>
        </p:spPr>
        <p:txBody>
          <a:bodyPr/>
          <a:lstStyle/>
          <a:p>
            <a:r>
              <a:rPr lang="en-GB" sz="3600" dirty="0" smtClean="0"/>
              <a:t>Opportunities and Challenges 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134A5E-8B9A-4F1B-8A1C-D54727A06F98}" type="slidenum">
              <a:rPr lang="en-GB" smtClean="0">
                <a:solidFill>
                  <a:srgbClr val="0072C6"/>
                </a:solidFill>
              </a:rPr>
              <a:pPr/>
              <a:t>18</a:t>
            </a:fld>
            <a:endParaRPr lang="en-GB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571437"/>
            <a:ext cx="7841707" cy="39507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Better outcomes for patients with positive impacts on other parts of the cancer pathways</a:t>
            </a:r>
          </a:p>
          <a:p>
            <a:r>
              <a:rPr lang="en-GB" dirty="0" smtClean="0"/>
              <a:t>Whole system approach to capacity planning e.g. </a:t>
            </a:r>
            <a:r>
              <a:rPr lang="en-GB" dirty="0" err="1" smtClean="0"/>
              <a:t>qFIT</a:t>
            </a:r>
            <a:r>
              <a:rPr lang="en-GB" dirty="0" smtClean="0"/>
              <a:t> and symptomatic services. Shared outcomes</a:t>
            </a:r>
          </a:p>
          <a:p>
            <a:r>
              <a:rPr lang="en-GB" dirty="0" smtClean="0"/>
              <a:t>Training and development opportunities for staff involved in bowel screening</a:t>
            </a:r>
          </a:p>
          <a:p>
            <a:r>
              <a:rPr lang="en-GB" dirty="0" smtClean="0"/>
              <a:t>Opportunity for services to undertake an internal review of their capacity and operating models, look for productivity, quality and efficiency gains</a:t>
            </a:r>
          </a:p>
          <a:p>
            <a:r>
              <a:rPr lang="en-GB" dirty="0" smtClean="0"/>
              <a:t>Opportunity to revisit the funding formula and contract mechanisms with each provider</a:t>
            </a:r>
          </a:p>
          <a:p>
            <a:r>
              <a:rPr lang="en-GB" dirty="0" smtClean="0"/>
              <a:t>Financial investment available to pump prime FIT roll out</a:t>
            </a:r>
          </a:p>
          <a:p>
            <a:r>
              <a:rPr lang="en-GB" dirty="0" err="1" smtClean="0"/>
              <a:t>qFIT</a:t>
            </a:r>
            <a:r>
              <a:rPr lang="en-GB" dirty="0" smtClean="0"/>
              <a:t> potential to unlock capacity???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4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09" y="1686240"/>
            <a:ext cx="7857005" cy="4333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34A5E-8B9A-4F1B-8A1C-D54727A06F98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80294"/>
            <a:ext cx="7841707" cy="427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NHSE roles and responsibilities</a:t>
            </a:r>
          </a:p>
          <a:p>
            <a:r>
              <a:rPr lang="en-GB" dirty="0" smtClean="0"/>
              <a:t>Why are we introducing FIT testing?</a:t>
            </a:r>
          </a:p>
          <a:p>
            <a:r>
              <a:rPr lang="en-GB" dirty="0" smtClean="0"/>
              <a:t>Roll out including demand modelling and capacity planning</a:t>
            </a:r>
          </a:p>
          <a:p>
            <a:r>
              <a:rPr lang="en-GB" dirty="0" smtClean="0"/>
              <a:t>Opportunities and Challenges</a:t>
            </a:r>
          </a:p>
          <a:p>
            <a:r>
              <a:rPr lang="en-GB" dirty="0" smtClean="0"/>
              <a:t>Next steps</a:t>
            </a:r>
          </a:p>
          <a:p>
            <a:r>
              <a:rPr lang="en-GB" dirty="0" smtClean="0"/>
              <a:t>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84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571436"/>
            <a:ext cx="7841707" cy="478491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Accuracy of the modelling assumes parameters are robust and will occur. How can we plan for variance?</a:t>
            </a:r>
          </a:p>
          <a:p>
            <a:r>
              <a:rPr lang="en-GB" dirty="0" smtClean="0"/>
              <a:t>Limited modelling to date on impact on pathology and radiology (must not overlook this)</a:t>
            </a:r>
          </a:p>
          <a:p>
            <a:r>
              <a:rPr lang="en-GB" dirty="0" smtClean="0"/>
              <a:t>No immediate clarity on what phasing would look like from a hub perspective</a:t>
            </a:r>
          </a:p>
          <a:p>
            <a:r>
              <a:rPr lang="en-GB" dirty="0" smtClean="0"/>
              <a:t>Surveillance cohorts currently paid for by CCGs</a:t>
            </a:r>
          </a:p>
          <a:p>
            <a:r>
              <a:rPr lang="en-GB" dirty="0" smtClean="0"/>
              <a:t>Workforce, significant implications for some providers with ongoing training and recruitment planning </a:t>
            </a:r>
          </a:p>
          <a:p>
            <a:r>
              <a:rPr lang="en-GB" dirty="0" smtClean="0"/>
              <a:t>Additional equipment requirements and physical space to run additional lists that require capital funding</a:t>
            </a:r>
          </a:p>
          <a:p>
            <a:r>
              <a:rPr lang="en-GB" dirty="0" smtClean="0"/>
              <a:t>Diagnostics services in a number of providers already stretched and waiting times not being achieved especially in symptomatic services</a:t>
            </a:r>
          </a:p>
          <a:p>
            <a:r>
              <a:rPr lang="en-GB" dirty="0" smtClean="0"/>
              <a:t>Potential to create imbalance between screening and symptomatic services in terms of outcomes for patients</a:t>
            </a:r>
          </a:p>
          <a:p>
            <a:r>
              <a:rPr lang="en-GB" dirty="0" smtClean="0"/>
              <a:t>No national funding model or financial allocation for FIT</a:t>
            </a:r>
          </a:p>
          <a:p>
            <a:r>
              <a:rPr lang="en-GB" dirty="0" smtClean="0"/>
              <a:t>Most providers working to a population based funding formula with a block contract</a:t>
            </a:r>
          </a:p>
          <a:p>
            <a:r>
              <a:rPr lang="en-GB" dirty="0" err="1" smtClean="0"/>
              <a:t>qFIT</a:t>
            </a:r>
            <a:r>
              <a:rPr lang="en-GB" dirty="0" smtClean="0"/>
              <a:t> impact could be negative????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4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2651760"/>
            <a:ext cx="8286174" cy="2373698"/>
          </a:xfrm>
        </p:spPr>
        <p:txBody>
          <a:bodyPr/>
          <a:lstStyle/>
          <a:p>
            <a:r>
              <a:rPr lang="en-GB" sz="3600" dirty="0" smtClean="0"/>
              <a:t>Next steps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134A5E-8B9A-4F1B-8A1C-D54727A06F98}" type="slidenum">
              <a:rPr lang="en-GB" smtClean="0">
                <a:solidFill>
                  <a:srgbClr val="0072C6"/>
                </a:solidFill>
              </a:rPr>
              <a:pPr/>
              <a:t>21</a:t>
            </a:fld>
            <a:endParaRPr lang="en-GB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40058"/>
            <a:ext cx="7841707" cy="382734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Validating the capacity demands with providers, ensure we have captured and quantified all impacts, risk assessments to assure national oversight processes</a:t>
            </a:r>
          </a:p>
          <a:p>
            <a:r>
              <a:rPr lang="en-GB" dirty="0" smtClean="0"/>
              <a:t>Review provider mobilisation and investment plans, agree pump priming funding where suitable.</a:t>
            </a:r>
            <a:endParaRPr lang="en-GB" dirty="0" smtClean="0"/>
          </a:p>
          <a:p>
            <a:r>
              <a:rPr lang="en-GB" dirty="0" smtClean="0"/>
              <a:t>Agree contracts and pricing with screening centres for </a:t>
            </a:r>
            <a:r>
              <a:rPr lang="en-GB" dirty="0" smtClean="0"/>
              <a:t>the additional expected activity </a:t>
            </a:r>
          </a:p>
          <a:p>
            <a:r>
              <a:rPr lang="en-GB" dirty="0" smtClean="0"/>
              <a:t>Critical dependency is the timing and outcome of the national procurement for the FIT testing kits, sample hardware and IT for the hubs to begin phasing the invitations</a:t>
            </a:r>
          </a:p>
          <a:p>
            <a:r>
              <a:rPr lang="en-GB" dirty="0" smtClean="0"/>
              <a:t>Continue to work with CCGs on whole pathway capacity plans to mitigate any unintended consequences from FIT120 </a:t>
            </a:r>
          </a:p>
          <a:p>
            <a:r>
              <a:rPr lang="en-GB" dirty="0" smtClean="0"/>
              <a:t>Continue to work with stakeholders including Cancer Alliances  to ensure clear and consistent messaging and identify any areas for complimentary work to improve patient outcomes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22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2651760"/>
            <a:ext cx="8286174" cy="2373698"/>
          </a:xfrm>
        </p:spPr>
        <p:txBody>
          <a:bodyPr/>
          <a:lstStyle/>
          <a:p>
            <a:r>
              <a:rPr lang="en-GB" sz="3600" dirty="0" smtClean="0"/>
              <a:t>Thank you for listening….</a:t>
            </a:r>
            <a:br>
              <a:rPr lang="en-GB" sz="3600" dirty="0" smtClean="0"/>
            </a:br>
            <a:r>
              <a:rPr lang="en-GB" sz="3600" dirty="0" smtClean="0"/>
              <a:t>Any questions? 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134A5E-8B9A-4F1B-8A1C-D54727A06F98}" type="slidenum">
              <a:rPr lang="en-GB" smtClean="0">
                <a:solidFill>
                  <a:srgbClr val="0072C6"/>
                </a:solidFill>
              </a:rPr>
              <a:pPr/>
              <a:t>23</a:t>
            </a:fld>
            <a:endParaRPr lang="en-GB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0294"/>
            <a:ext cx="7841707" cy="427600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100" dirty="0">
                <a:solidFill>
                  <a:prstClr val="black"/>
                </a:solidFill>
              </a:rPr>
              <a:t>NHS England has direct responsibility for commissioning services including:</a:t>
            </a:r>
          </a:p>
          <a:p>
            <a:pPr marL="812800" lvl="3" indent="-368300"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Public Health </a:t>
            </a:r>
            <a:r>
              <a:rPr lang="en-GB" sz="2100" dirty="0" smtClean="0">
                <a:solidFill>
                  <a:prstClr val="black"/>
                </a:solidFill>
              </a:rPr>
              <a:t>Services;</a:t>
            </a:r>
          </a:p>
          <a:p>
            <a:pPr marL="812800" lvl="3" indent="-368300">
              <a:lnSpc>
                <a:spcPct val="120000"/>
              </a:lnSpc>
              <a:spcBef>
                <a:spcPts val="0"/>
              </a:spcBef>
            </a:pPr>
            <a:r>
              <a:rPr lang="en-GB" sz="2100" dirty="0" smtClean="0">
                <a:solidFill>
                  <a:prstClr val="black"/>
                </a:solidFill>
              </a:rPr>
              <a:t>Primary Care; </a:t>
            </a:r>
            <a:endParaRPr lang="en-GB" sz="2100" dirty="0">
              <a:solidFill>
                <a:prstClr val="black"/>
              </a:solidFill>
            </a:endParaRPr>
          </a:p>
          <a:p>
            <a:pPr marL="812800" lvl="3" indent="-368300"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Military and prison health services;</a:t>
            </a:r>
          </a:p>
          <a:p>
            <a:pPr marL="812800" lvl="3" indent="-368300"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Specialised </a:t>
            </a:r>
            <a:r>
              <a:rPr lang="en-GB" sz="2100" dirty="0" smtClean="0">
                <a:solidFill>
                  <a:prstClr val="black"/>
                </a:solidFill>
              </a:rPr>
              <a:t>services.</a:t>
            </a:r>
          </a:p>
          <a:p>
            <a:pPr marL="444500" lvl="3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100" dirty="0" smtClean="0">
              <a:solidFill>
                <a:prstClr val="black"/>
              </a:solidFill>
            </a:endParaRPr>
          </a:p>
          <a:p>
            <a:pPr marL="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100" dirty="0">
                <a:solidFill>
                  <a:prstClr val="black"/>
                </a:solidFill>
              </a:rPr>
              <a:t>Public Health functions are set out in Section 7a which include:</a:t>
            </a:r>
          </a:p>
          <a:p>
            <a:pPr marL="812800" lvl="3" indent="-368300">
              <a:buClr>
                <a:srgbClr val="00ADC6"/>
              </a:buClr>
            </a:pPr>
            <a:r>
              <a:rPr lang="en-GB" sz="2100" dirty="0">
                <a:solidFill>
                  <a:prstClr val="black"/>
                </a:solidFill>
              </a:rPr>
              <a:t>Cancer and non cancer screening</a:t>
            </a:r>
          </a:p>
          <a:p>
            <a:pPr marL="812800" lvl="3" indent="-368300">
              <a:buClr>
                <a:srgbClr val="00ADC6"/>
              </a:buClr>
            </a:pPr>
            <a:r>
              <a:rPr lang="en-GB" sz="2100" dirty="0">
                <a:solidFill>
                  <a:prstClr val="black"/>
                </a:solidFill>
              </a:rPr>
              <a:t>Immunisation programmes</a:t>
            </a:r>
          </a:p>
          <a:p>
            <a:pPr marL="812800" lvl="3" indent="-368300">
              <a:buClr>
                <a:srgbClr val="00ADC6"/>
              </a:buClr>
            </a:pPr>
            <a:r>
              <a:rPr lang="en-GB" sz="2100" dirty="0">
                <a:solidFill>
                  <a:prstClr val="black"/>
                </a:solidFill>
              </a:rPr>
              <a:t>Child Health Information Service (CHIS) </a:t>
            </a:r>
          </a:p>
          <a:p>
            <a:pPr marL="457200" lvl="1" indent="0">
              <a:buClr>
                <a:srgbClr val="00ADC6"/>
              </a:buClr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lvl="1" indent="0">
              <a:buClr>
                <a:srgbClr val="00ADC6"/>
              </a:buClr>
              <a:buNone/>
            </a:pPr>
            <a:r>
              <a:rPr lang="en-GB" sz="2100" dirty="0">
                <a:solidFill>
                  <a:prstClr val="black"/>
                </a:solidFill>
              </a:rPr>
              <a:t>Accountable for delivery of </a:t>
            </a:r>
            <a:r>
              <a:rPr lang="en-GB" sz="2100" dirty="0" smtClean="0">
                <a:solidFill>
                  <a:prstClr val="black"/>
                </a:solidFill>
              </a:rPr>
              <a:t>the </a:t>
            </a:r>
            <a:r>
              <a:rPr lang="en-GB" sz="2100" dirty="0">
                <a:solidFill>
                  <a:prstClr val="black"/>
                </a:solidFill>
              </a:rPr>
              <a:t>services or programmes it commissions </a:t>
            </a:r>
          </a:p>
          <a:p>
            <a:pPr marL="812800" lvl="3" indent="-368300">
              <a:buClr>
                <a:srgbClr val="00ADC6"/>
              </a:buClr>
            </a:pPr>
            <a:r>
              <a:rPr lang="en-GB" sz="2100" dirty="0">
                <a:solidFill>
                  <a:prstClr val="black"/>
                </a:solidFill>
              </a:rPr>
              <a:t>Full contract and performance management</a:t>
            </a:r>
          </a:p>
          <a:p>
            <a:pPr marL="812800" lvl="3" indent="-368300">
              <a:buClr>
                <a:srgbClr val="00ADC6"/>
              </a:buClr>
            </a:pPr>
            <a:r>
              <a:rPr lang="en-GB" sz="2100" dirty="0">
                <a:solidFill>
                  <a:prstClr val="black"/>
                </a:solidFill>
              </a:rPr>
              <a:t>Quality , Service user  &amp; Outcome focused</a:t>
            </a:r>
          </a:p>
          <a:p>
            <a:pPr marL="812800" lvl="3" indent="-368300">
              <a:buClr>
                <a:srgbClr val="00ADC6"/>
              </a:buClr>
            </a:pPr>
            <a:r>
              <a:rPr lang="en-GB" sz="2100" dirty="0">
                <a:solidFill>
                  <a:prstClr val="black"/>
                </a:solidFill>
              </a:rPr>
              <a:t>Supported by </a:t>
            </a:r>
            <a:r>
              <a:rPr lang="en-GB" sz="2100" dirty="0" smtClean="0">
                <a:solidFill>
                  <a:prstClr val="black"/>
                </a:solidFill>
              </a:rPr>
              <a:t>embedded Public </a:t>
            </a:r>
            <a:r>
              <a:rPr lang="en-GB" sz="2100" dirty="0">
                <a:solidFill>
                  <a:prstClr val="black"/>
                </a:solidFill>
              </a:rPr>
              <a:t>Health England staff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6049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GB" dirty="0"/>
              <a:t>The role of NHS England </a:t>
            </a:r>
            <a:r>
              <a:rPr lang="en-GB" dirty="0" smtClean="0"/>
              <a:t>–</a:t>
            </a:r>
            <a:br>
              <a:rPr lang="en-GB" dirty="0" smtClean="0"/>
            </a:br>
            <a:r>
              <a:rPr lang="en-GB" dirty="0" smtClean="0"/>
              <a:t>Section </a:t>
            </a:r>
            <a:r>
              <a:rPr lang="en-GB" dirty="0"/>
              <a:t>7A</a:t>
            </a:r>
          </a:p>
        </p:txBody>
      </p:sp>
    </p:spTree>
    <p:extLst>
      <p:ext uri="{BB962C8B-B14F-4D97-AF65-F5344CB8AC3E}">
        <p14:creationId xmlns:p14="http://schemas.microsoft.com/office/powerpoint/2010/main" val="41548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0294"/>
            <a:ext cx="7841707" cy="4276005"/>
          </a:xfrm>
        </p:spPr>
        <p:txBody>
          <a:bodyPr>
            <a:normAutofit/>
          </a:bodyPr>
          <a:lstStyle/>
          <a:p>
            <a:r>
              <a:rPr lang="en-GB" dirty="0" smtClean="0"/>
              <a:t>Commissioners of current </a:t>
            </a:r>
            <a:r>
              <a:rPr lang="en-GB" dirty="0" err="1" smtClean="0"/>
              <a:t>gFOBT</a:t>
            </a:r>
            <a:r>
              <a:rPr lang="en-GB" dirty="0" smtClean="0"/>
              <a:t> service</a:t>
            </a:r>
          </a:p>
          <a:p>
            <a:r>
              <a:rPr lang="en-GB" dirty="0" smtClean="0"/>
              <a:t>Commissioners of bowel scope screening (flexi sig)</a:t>
            </a:r>
          </a:p>
          <a:p>
            <a:r>
              <a:rPr lang="en-GB" dirty="0" smtClean="0"/>
              <a:t>Future commissioners of FIT 120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We don’t directly commission</a:t>
            </a:r>
          </a:p>
          <a:p>
            <a:r>
              <a:rPr lang="en-GB" dirty="0" smtClean="0"/>
              <a:t>Surveillance colonoscopies (CCGs)</a:t>
            </a:r>
          </a:p>
          <a:p>
            <a:r>
              <a:rPr lang="en-GB" dirty="0" err="1" smtClean="0"/>
              <a:t>qFIT</a:t>
            </a:r>
            <a:r>
              <a:rPr lang="en-GB" dirty="0" smtClean="0"/>
              <a:t> (Cancer alliances with CCGs)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6049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GB" dirty="0"/>
              <a:t>The role of NHS England </a:t>
            </a:r>
            <a:r>
              <a:rPr lang="en-GB" dirty="0" smtClean="0"/>
              <a:t>–</a:t>
            </a:r>
            <a:br>
              <a:rPr lang="en-GB" dirty="0" smtClean="0"/>
            </a:br>
            <a:r>
              <a:rPr lang="en-GB" dirty="0" smtClean="0"/>
              <a:t>Section </a:t>
            </a:r>
            <a:r>
              <a:rPr lang="en-GB" dirty="0" smtClean="0"/>
              <a:t>7A Bowel Screening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2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2651760"/>
            <a:ext cx="8286174" cy="2373698"/>
          </a:xfrm>
        </p:spPr>
        <p:txBody>
          <a:bodyPr/>
          <a:lstStyle/>
          <a:p>
            <a:r>
              <a:rPr lang="en-GB" sz="3600" dirty="0" smtClean="0"/>
              <a:t>Why are we introducing FIT testing?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134A5E-8B9A-4F1B-8A1C-D54727A06F98}" type="slidenum">
              <a:rPr lang="en-GB" smtClean="0">
                <a:solidFill>
                  <a:srgbClr val="0072C6"/>
                </a:solidFill>
              </a:rPr>
              <a:pPr/>
              <a:t>5</a:t>
            </a:fld>
            <a:endParaRPr lang="en-GB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80295"/>
            <a:ext cx="7356817" cy="39507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Sheffield School of Health and related Research (</a:t>
            </a:r>
            <a:r>
              <a:rPr lang="en-GB" dirty="0" err="1" smtClean="0"/>
              <a:t>ScHARR</a:t>
            </a:r>
            <a:r>
              <a:rPr lang="en-GB" dirty="0" smtClean="0"/>
              <a:t>) reappraisal of BCS modelling in 2011 and evaluation of screening strategies including FIT / optimal age for bowel scope to inform national policy</a:t>
            </a:r>
          </a:p>
          <a:p>
            <a:r>
              <a:rPr lang="en-GB" b="1" dirty="0" smtClean="0"/>
              <a:t>June 2016 </a:t>
            </a:r>
            <a:r>
              <a:rPr lang="en-GB" dirty="0" smtClean="0"/>
              <a:t>Public Health Minister announces that FIT will replace </a:t>
            </a:r>
            <a:r>
              <a:rPr lang="en-GB" dirty="0" err="1" smtClean="0"/>
              <a:t>gFOBt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b="1" dirty="0" smtClean="0"/>
              <a:t>March 2017 </a:t>
            </a:r>
            <a:r>
              <a:rPr lang="en-GB" dirty="0" smtClean="0"/>
              <a:t>‘Next steps on the NHS Five Year Forward View’ signals the intention to implement FIT testing but no indication of threshold</a:t>
            </a:r>
            <a:endParaRPr lang="en-GB" dirty="0"/>
          </a:p>
          <a:p>
            <a:pPr lvl="0"/>
            <a:r>
              <a:rPr lang="en-GB" b="1" dirty="0" smtClean="0"/>
              <a:t>September 2017 </a:t>
            </a:r>
            <a:r>
              <a:rPr lang="en-GB" dirty="0" err="1" smtClean="0"/>
              <a:t>ScHARR</a:t>
            </a:r>
            <a:r>
              <a:rPr lang="en-GB" dirty="0" smtClean="0"/>
              <a:t> Optimising Bowel </a:t>
            </a:r>
            <a:r>
              <a:rPr lang="en-GB" dirty="0"/>
              <a:t>C</a:t>
            </a:r>
            <a:r>
              <a:rPr lang="en-GB" dirty="0" smtClean="0"/>
              <a:t>ancer </a:t>
            </a:r>
            <a:r>
              <a:rPr lang="en-GB" dirty="0" smtClean="0"/>
              <a:t>S</a:t>
            </a:r>
            <a:r>
              <a:rPr lang="en-GB" dirty="0" smtClean="0"/>
              <a:t>creening Phase 1 using refined 2011 model and including data from BCSP 2016,  FIT pilots in two UK screening hubs in 2014, UK flexi sig screening trial   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Timeline and Evidence base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67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80295"/>
            <a:ext cx="8229601" cy="4524562"/>
          </a:xfrm>
        </p:spPr>
        <p:txBody>
          <a:bodyPr>
            <a:normAutofit/>
          </a:bodyPr>
          <a:lstStyle/>
          <a:p>
            <a:r>
              <a:rPr lang="en-GB" dirty="0" err="1" smtClean="0"/>
              <a:t>ScHARR</a:t>
            </a:r>
            <a:r>
              <a:rPr lang="en-GB" dirty="0" smtClean="0"/>
              <a:t> conclusions:</a:t>
            </a:r>
          </a:p>
          <a:p>
            <a:pPr lvl="1"/>
            <a:r>
              <a:rPr lang="en-GB" dirty="0"/>
              <a:t>FIT strategy exists which is more effective and less </a:t>
            </a:r>
            <a:r>
              <a:rPr lang="en-GB" dirty="0" smtClean="0"/>
              <a:t>expensive than </a:t>
            </a:r>
            <a:r>
              <a:rPr lang="en-GB" dirty="0" err="1"/>
              <a:t>gFOBT</a:t>
            </a:r>
            <a:r>
              <a:rPr lang="en-GB" dirty="0"/>
              <a:t> 2-yearly 60-74 with or without bowel scope age </a:t>
            </a:r>
            <a:r>
              <a:rPr lang="en-GB" dirty="0" smtClean="0"/>
              <a:t>55</a:t>
            </a:r>
          </a:p>
          <a:p>
            <a:r>
              <a:rPr lang="en-GB" dirty="0"/>
              <a:t>A</a:t>
            </a:r>
            <a:r>
              <a:rPr lang="en-GB" dirty="0" smtClean="0"/>
              <a:t>nalysis </a:t>
            </a:r>
            <a:r>
              <a:rPr lang="en-GB" dirty="0"/>
              <a:t>without endoscopy constraints indicates that the most cost effective screening is intensive </a:t>
            </a:r>
            <a:r>
              <a:rPr lang="en-GB" dirty="0" smtClean="0"/>
              <a:t>FIT screening </a:t>
            </a:r>
            <a:r>
              <a:rPr lang="en-GB" dirty="0"/>
              <a:t>(annual screening with FIT20, ages 50-74). </a:t>
            </a:r>
            <a:r>
              <a:rPr lang="en-GB" dirty="0" smtClean="0"/>
              <a:t>This is the NHSE ambition. However</a:t>
            </a:r>
            <a:r>
              <a:rPr lang="en-GB" dirty="0"/>
              <a:t>, the most cost-effective feasible </a:t>
            </a:r>
            <a:r>
              <a:rPr lang="en-GB" dirty="0" smtClean="0"/>
              <a:t>screening strategy </a:t>
            </a:r>
            <a:r>
              <a:rPr lang="en-GB" dirty="0"/>
              <a:t>differs according to the endoscopy capacity available.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Timeline and Evidence base 2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12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80295"/>
            <a:ext cx="8229601" cy="4524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dirty="0"/>
              <a:t>50,000 colonoscopies (current capacity)</a:t>
            </a:r>
          </a:p>
          <a:p>
            <a:pPr lvl="1">
              <a:defRPr/>
            </a:pPr>
            <a:r>
              <a:rPr lang="en-GB" altLang="en-US" b="1" i="1" dirty="0"/>
              <a:t>2-yearly, age 51-65, FIT 161 </a:t>
            </a:r>
            <a:r>
              <a:rPr lang="en-GB" altLang="en-US" dirty="0"/>
              <a:t>(8 screens</a:t>
            </a:r>
            <a:r>
              <a:rPr lang="en-GB" altLang="en-US" dirty="0" smtClean="0"/>
              <a:t>) expected threshold</a:t>
            </a:r>
            <a:endParaRPr lang="en-GB" altLang="en-US" dirty="0"/>
          </a:p>
          <a:p>
            <a:pPr>
              <a:defRPr/>
            </a:pPr>
            <a:r>
              <a:rPr lang="en-GB" altLang="en-US" dirty="0"/>
              <a:t> 70,000 colonoscopies </a:t>
            </a:r>
          </a:p>
          <a:p>
            <a:pPr lvl="1">
              <a:defRPr/>
            </a:pPr>
            <a:r>
              <a:rPr lang="en-GB" altLang="en-US" dirty="0"/>
              <a:t> </a:t>
            </a:r>
            <a:r>
              <a:rPr lang="en-GB" altLang="en-US" b="1" i="1" dirty="0"/>
              <a:t>2-yearly, age 50-70, FIT 153 </a:t>
            </a:r>
            <a:r>
              <a:rPr lang="en-GB" altLang="en-US" dirty="0"/>
              <a:t>(11 screens)</a:t>
            </a:r>
          </a:p>
          <a:p>
            <a:pPr>
              <a:defRPr/>
            </a:pPr>
            <a:r>
              <a:rPr lang="en-GB" altLang="en-US" dirty="0"/>
              <a:t>90,000 screening referral colonoscopies</a:t>
            </a:r>
          </a:p>
          <a:p>
            <a:pPr lvl="1">
              <a:defRPr/>
            </a:pPr>
            <a:r>
              <a:rPr lang="en-GB" altLang="en-US" b="1" i="1" dirty="0">
                <a:solidFill>
                  <a:srgbClr val="92D050"/>
                </a:solidFill>
              </a:rPr>
              <a:t>2-yearly, age 50-74, FIT 124 </a:t>
            </a:r>
            <a:r>
              <a:rPr lang="en-GB" altLang="en-US" dirty="0">
                <a:solidFill>
                  <a:srgbClr val="92D050"/>
                </a:solidFill>
              </a:rPr>
              <a:t>(13 screens). </a:t>
            </a:r>
            <a:r>
              <a:rPr lang="en-GB" altLang="en-US" dirty="0" smtClean="0">
                <a:solidFill>
                  <a:srgbClr val="92D050"/>
                </a:solidFill>
              </a:rPr>
              <a:t>Current planning threshold</a:t>
            </a:r>
            <a:endParaRPr lang="en-GB" altLang="en-US" dirty="0">
              <a:solidFill>
                <a:srgbClr val="92D050"/>
              </a:solidFill>
            </a:endParaRPr>
          </a:p>
          <a:p>
            <a:pPr>
              <a:defRPr/>
            </a:pPr>
            <a:r>
              <a:rPr lang="en-GB" altLang="en-US" dirty="0"/>
              <a:t>109, 000  screening referral colonoscopies</a:t>
            </a:r>
          </a:p>
          <a:p>
            <a:pPr lvl="1">
              <a:defRPr/>
            </a:pPr>
            <a:r>
              <a:rPr lang="en-GB" altLang="en-US" b="1" i="1" dirty="0"/>
              <a:t>2-yearly, age 50-74, FIT 93 </a:t>
            </a:r>
            <a:r>
              <a:rPr lang="en-GB" altLang="en-US" dirty="0"/>
              <a:t>(13 screens). 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Timeline and </a:t>
            </a:r>
            <a:r>
              <a:rPr lang="en-GB" sz="2800" dirty="0"/>
              <a:t>E</a:t>
            </a:r>
            <a:r>
              <a:rPr lang="en-GB" sz="2800" dirty="0" smtClean="0"/>
              <a:t>vidence </a:t>
            </a:r>
            <a:r>
              <a:rPr lang="en-GB" sz="2800" dirty="0"/>
              <a:t>B</a:t>
            </a:r>
            <a:r>
              <a:rPr lang="en-GB" sz="2800" dirty="0" smtClean="0"/>
              <a:t>ase 3</a:t>
            </a:r>
            <a:br>
              <a:rPr lang="en-GB" sz="2800" dirty="0" smtClean="0"/>
            </a:br>
            <a:r>
              <a:rPr lang="en-GB" sz="2800" dirty="0" smtClean="0"/>
              <a:t>FIT cut off and colonoscopy capacity</a:t>
            </a:r>
            <a:br>
              <a:rPr lang="en-GB" sz="2800" dirty="0" smtClean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77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80295"/>
            <a:ext cx="8229601" cy="4524562"/>
          </a:xfrm>
        </p:spPr>
        <p:txBody>
          <a:bodyPr>
            <a:normAutofit/>
          </a:bodyPr>
          <a:lstStyle/>
          <a:p>
            <a:r>
              <a:rPr lang="en-GB" b="1" dirty="0" smtClean="0"/>
              <a:t>November 2017 </a:t>
            </a:r>
            <a:r>
              <a:rPr lang="en-GB" dirty="0" smtClean="0"/>
              <a:t>– NHSE </a:t>
            </a:r>
            <a:r>
              <a:rPr lang="en-GB" dirty="0"/>
              <a:t>C</a:t>
            </a:r>
            <a:r>
              <a:rPr lang="en-GB" dirty="0" smtClean="0"/>
              <a:t>ommissioning Committee receives and approves recommendation to commission FIT under S7a agreement and threshold set at 120. Local engagement with screening centres commences</a:t>
            </a:r>
          </a:p>
          <a:p>
            <a:r>
              <a:rPr lang="en-GB" b="1" dirty="0" smtClean="0"/>
              <a:t>May 2018 </a:t>
            </a:r>
            <a:r>
              <a:rPr lang="en-GB" dirty="0" smtClean="0"/>
              <a:t>– Mobilisation of the new test formally announced with anticipated roll out date of December 2018 confirmed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903514"/>
            <a:ext cx="7356815" cy="514123"/>
          </a:xfrm>
        </p:spPr>
        <p:txBody>
          <a:bodyPr>
            <a:noAutofit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Timeline and </a:t>
            </a:r>
            <a:r>
              <a:rPr lang="en-GB" sz="2800" dirty="0"/>
              <a:t>E</a:t>
            </a:r>
            <a:r>
              <a:rPr lang="en-GB" sz="2800" dirty="0" smtClean="0"/>
              <a:t>vidence </a:t>
            </a:r>
            <a:r>
              <a:rPr lang="en-GB" sz="2800" dirty="0"/>
              <a:t>B</a:t>
            </a:r>
            <a:r>
              <a:rPr lang="en-GB" sz="2800" dirty="0" smtClean="0"/>
              <a:t>ase 4</a:t>
            </a:r>
            <a:br>
              <a:rPr lang="en-GB" sz="2800" dirty="0" smtClean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249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SCW PowerPoint">
      <a:dk1>
        <a:srgbClr val="595959"/>
      </a:dk1>
      <a:lt1>
        <a:srgbClr val="FFFFFF"/>
      </a:lt1>
      <a:dk2>
        <a:srgbClr val="002060"/>
      </a:dk2>
      <a:lt2>
        <a:srgbClr val="FFFFFF"/>
      </a:lt2>
      <a:accent1>
        <a:srgbClr val="800080"/>
      </a:accent1>
      <a:accent2>
        <a:srgbClr val="76923C"/>
      </a:accent2>
      <a:accent3>
        <a:srgbClr val="009900"/>
      </a:accent3>
      <a:accent4>
        <a:srgbClr val="0066CC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8324</TotalTime>
  <Words>1252</Words>
  <Application>Microsoft Office PowerPoint</Application>
  <PresentationFormat>On-screen Show (4:3)</PresentationFormat>
  <Paragraphs>192</Paragraphs>
  <Slides>23</Slides>
  <Notes>15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Theme1</vt:lpstr>
      <vt:lpstr>2_Office Theme</vt:lpstr>
      <vt:lpstr>Faecal Immunochemical Testing (FIT). Update on National Roll Out</vt:lpstr>
      <vt:lpstr>Contents </vt:lpstr>
      <vt:lpstr>The role of NHS England – Section 7A</vt:lpstr>
      <vt:lpstr>The role of NHS England – Section 7A Bowel Screening</vt:lpstr>
      <vt:lpstr>Why are we introducing FIT testing?</vt:lpstr>
      <vt:lpstr>Timeline and Evidence base </vt:lpstr>
      <vt:lpstr>Timeline and Evidence base 2 </vt:lpstr>
      <vt:lpstr>Timeline and Evidence Base 3 FIT cut off and colonoscopy capacity </vt:lpstr>
      <vt:lpstr> Timeline and Evidence Base 4 </vt:lpstr>
      <vt:lpstr>FOBT vs FIT</vt:lpstr>
      <vt:lpstr>FOBT vs FIT</vt:lpstr>
      <vt:lpstr>FOBT </vt:lpstr>
      <vt:lpstr>FIT</vt:lpstr>
      <vt:lpstr>Demand modelling and capacity planning </vt:lpstr>
      <vt:lpstr>Planning Assumptions</vt:lpstr>
      <vt:lpstr>Modelling</vt:lpstr>
      <vt:lpstr>Activity Impact</vt:lpstr>
      <vt:lpstr>Opportunities and Challenges </vt:lpstr>
      <vt:lpstr>Opportunities</vt:lpstr>
      <vt:lpstr>Challenges</vt:lpstr>
      <vt:lpstr>Next steps</vt:lpstr>
      <vt:lpstr>Next steps</vt:lpstr>
      <vt:lpstr>Thank you for listening…. Any questions? </vt:lpstr>
    </vt:vector>
  </TitlesOfParts>
  <Company>DH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Claire McGinley</dc:creator>
  <cp:lastModifiedBy>James Bolt</cp:lastModifiedBy>
  <cp:revision>237</cp:revision>
  <cp:lastPrinted>2016-04-12T15:43:29Z</cp:lastPrinted>
  <dcterms:created xsi:type="dcterms:W3CDTF">2011-12-06T15:33:50Z</dcterms:created>
  <dcterms:modified xsi:type="dcterms:W3CDTF">2018-09-26T17:28:25Z</dcterms:modified>
</cp:coreProperties>
</file>