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7"/>
  </p:notesMasterIdLst>
  <p:sldIdLst>
    <p:sldId id="261" r:id="rId5"/>
    <p:sldId id="267" r:id="rId6"/>
    <p:sldId id="268" r:id="rId7"/>
    <p:sldId id="269" r:id="rId8"/>
    <p:sldId id="276" r:id="rId9"/>
    <p:sldId id="282" r:id="rId10"/>
    <p:sldId id="294" r:id="rId11"/>
    <p:sldId id="283" r:id="rId12"/>
    <p:sldId id="293" r:id="rId13"/>
    <p:sldId id="279" r:id="rId14"/>
    <p:sldId id="278" r:id="rId15"/>
    <p:sldId id="280" r:id="rId16"/>
    <p:sldId id="281" r:id="rId17"/>
    <p:sldId id="263" r:id="rId18"/>
    <p:sldId id="265" r:id="rId19"/>
    <p:sldId id="266" r:id="rId20"/>
    <p:sldId id="288" r:id="rId21"/>
    <p:sldId id="285" r:id="rId22"/>
    <p:sldId id="286" r:id="rId23"/>
    <p:sldId id="287" r:id="rId24"/>
    <p:sldId id="290" r:id="rId25"/>
    <p:sldId id="292" r:id="rId26"/>
    <p:sldId id="291" r:id="rId27"/>
    <p:sldId id="270" r:id="rId28"/>
    <p:sldId id="271" r:id="rId29"/>
    <p:sldId id="272" r:id="rId30"/>
    <p:sldId id="277" r:id="rId31"/>
    <p:sldId id="273" r:id="rId32"/>
    <p:sldId id="274" r:id="rId33"/>
    <p:sldId id="275" r:id="rId34"/>
    <p:sldId id="289" r:id="rId35"/>
    <p:sldId id="295"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0099"/>
    <a:srgbClr val="CCCCFF"/>
    <a:srgbClr val="99CCFF"/>
    <a:srgbClr val="9999FF"/>
    <a:srgbClr val="00CCFF"/>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7567"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http://www.cypsomersethealth.org/sh</a:t>
            </a:r>
          </a:p>
          <a:p>
            <a:r>
              <a:rPr lang="en-GB"/>
              <a:t>https://www.oxfordhealth.nhs.uk/harmless/</a:t>
            </a:r>
          </a:p>
          <a:p>
            <a:endParaRPr lang="en-GB"/>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410294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https://www.gov.uk/government/uploads/system/uploads/attachment_data/file/621068/Health_behaviour_in_school_age_children_self-harm.pdf</a:t>
            </a:r>
          </a:p>
          <a:p>
            <a:r>
              <a:rPr lang="en-GB" dirty="0"/>
              <a:t>https://www.gov.uk/government/uploads/system/uploads/attachment_data/file/621070/Health_behaviour_in_school_age_children_cyberbullying.pdf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36914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https://www.aoc.co.uk/sites/default/files/AoC%20College%20Key%20Facts%20201718%20%28web%29.pdf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360528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https://www.aoc.co.uk/sites/default/files/Supporting%20Student%20Mental%20Health%20and%20Wellbeing%20in%20Colleges%20-%20A%20Resource%20Pack_0.pdf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379061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New Developments: Suicide prevention at transition from children's services to adult services. October 2017</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New Developments: Suicide prevention at transition from children's services to adult services. October 2017</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mpaignresources.phe.gov.uk/schools/topics/rise-above/overview"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gland.nhs.uk/wp-content/uploads/2016/11/cquin-2017-19-guidance.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ns.gov.uk/peoplepopulationandcommunity/birthsdeathsandmarriages/deaths/articles/suicidebyoccupation/england2011to2015#why-do-some-occupations-have-a-high-risk-of-suici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esearch.bmh.manchester.ac.uk/cmhs/topicalatozlist/suicide_by_children_and_young_peopl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ppr.org/research/publications/not-by-degree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universitiesuk.ac.uk/policy-and-analysis/stepchange/Pages/default.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ellbeing.bitc.org.uk/sites/default/files/business_in_the_community_suicide_prevention_toolkit_0.pdf"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hyperlink" Target="mailto:Jan.bond@phe.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collections/suicide-prevention-resources-and-guidance#history"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jan.bond@phe.gov.uk" TargetMode="External"/><Relationship Id="rId2" Type="http://schemas.openxmlformats.org/officeDocument/2006/relationships/hyperlink" Target="https://www.gov.uk/government/uploads/system/uploads/attachment_data/file/621068/Health_behaviour_in_school_age_children_self-harm.pd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cypsomersethealth.org/s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oxfordhealth.nhs.uk/harmles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21070/Health_behaviour_in_school_age_children_cyberbullying.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21070/Health_behaviour_in_school_age_children_cyberbullying.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 Developments in:</a:t>
            </a:r>
            <a:br>
              <a:rPr lang="en-GB" dirty="0"/>
            </a:br>
            <a:r>
              <a:rPr lang="en-GB" dirty="0"/>
              <a:t>evidence and guidance for suicide prevention at transition from school to further and higher education</a:t>
            </a:r>
          </a:p>
        </p:txBody>
      </p:sp>
      <p:sp>
        <p:nvSpPr>
          <p:cNvPr id="3" name="Subtitle 2"/>
          <p:cNvSpPr>
            <a:spLocks noGrp="1"/>
          </p:cNvSpPr>
          <p:nvPr>
            <p:ph type="subTitle" idx="1"/>
          </p:nvPr>
        </p:nvSpPr>
        <p:spPr/>
        <p:txBody>
          <a:bodyPr/>
          <a:lstStyle/>
          <a:p>
            <a:r>
              <a:rPr lang="en-GB"/>
              <a:t>November </a:t>
            </a:r>
            <a:r>
              <a:rPr lang="en-GB" dirty="0"/>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Rise Above</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77" b="5959"/>
          <a:stretch/>
        </p:blipFill>
        <p:spPr bwMode="auto">
          <a:xfrm>
            <a:off x="539552" y="1412776"/>
            <a:ext cx="8029575" cy="353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5536" y="5517232"/>
            <a:ext cx="8064896" cy="307777"/>
          </a:xfrm>
          <a:prstGeom prst="rect">
            <a:avLst/>
          </a:prstGeom>
          <a:noFill/>
        </p:spPr>
        <p:txBody>
          <a:bodyPr wrap="square" rtlCol="0">
            <a:spAutoFit/>
          </a:bodyPr>
          <a:lstStyle/>
          <a:p>
            <a:r>
              <a:rPr lang="en-GB" sz="1400" dirty="0">
                <a:hlinkClick r:id="rId3"/>
              </a:rPr>
              <a:t>https://campaignresources.phe.gov.uk/schools/topics/rise-above/overview</a:t>
            </a:r>
            <a:endParaRPr lang="en-GB" sz="1400" dirty="0"/>
          </a:p>
        </p:txBody>
      </p:sp>
    </p:spTree>
    <p:extLst>
      <p:ext uri="{BB962C8B-B14F-4D97-AF65-F5344CB8AC3E}">
        <p14:creationId xmlns:p14="http://schemas.microsoft.com/office/powerpoint/2010/main" val="12302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74" t="11078" r="3855" b="6907"/>
          <a:stretch/>
        </p:blipFill>
        <p:spPr bwMode="auto">
          <a:xfrm>
            <a:off x="794479" y="1768839"/>
            <a:ext cx="7465101" cy="370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3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Rise Above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65" t="11187" r="5710" b="26458"/>
          <a:stretch/>
        </p:blipFill>
        <p:spPr bwMode="auto">
          <a:xfrm>
            <a:off x="1115616" y="1305145"/>
            <a:ext cx="5904656" cy="239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954" t="11692" r="6129" b="27542"/>
          <a:stretch/>
        </p:blipFill>
        <p:spPr bwMode="auto">
          <a:xfrm>
            <a:off x="1115616" y="3861048"/>
            <a:ext cx="5987331" cy="235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1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Housing</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2322701" cy="331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705" t="38371" r="40207" b="16342"/>
          <a:stretch/>
        </p:blipFill>
        <p:spPr bwMode="auto">
          <a:xfrm>
            <a:off x="3779912" y="2276872"/>
            <a:ext cx="2353456" cy="331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46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NHS Commissioning</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066" t="17293" r="28074" b="32826"/>
          <a:stretch/>
        </p:blipFill>
        <p:spPr bwMode="auto">
          <a:xfrm>
            <a:off x="1835696" y="1772816"/>
            <a:ext cx="5250316" cy="278553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4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611560" y="2204864"/>
            <a:ext cx="7974440" cy="2376264"/>
          </a:xfrm>
        </p:spPr>
        <p:txBody>
          <a:bodyPr/>
          <a:lstStyle/>
          <a:p>
            <a:pPr marL="0" indent="0"/>
            <a:endParaRPr lang="en-GB" dirty="0"/>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56" t="16211" r="27965" b="12313"/>
          <a:stretch/>
        </p:blipFill>
        <p:spPr bwMode="auto">
          <a:xfrm>
            <a:off x="1001066" y="620688"/>
            <a:ext cx="6808679" cy="522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70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066" t="16689" r="27394" b="11966"/>
          <a:stretch/>
        </p:blipFill>
        <p:spPr bwMode="auto">
          <a:xfrm>
            <a:off x="1292001" y="494314"/>
            <a:ext cx="6415982" cy="480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576" y="5301208"/>
            <a:ext cx="7488832" cy="523220"/>
          </a:xfrm>
          <a:prstGeom prst="rect">
            <a:avLst/>
          </a:prstGeom>
          <a:noFill/>
        </p:spPr>
        <p:txBody>
          <a:bodyPr wrap="square" rtlCol="0">
            <a:spAutoFit/>
          </a:bodyPr>
          <a:lstStyle/>
          <a:p>
            <a:r>
              <a:rPr lang="en-GB" sz="1400" dirty="0"/>
              <a:t>For further information and guidance  go to:</a:t>
            </a:r>
          </a:p>
          <a:p>
            <a:r>
              <a:rPr lang="en-GB" sz="1400" dirty="0">
                <a:hlinkClick r:id="rId3"/>
              </a:rPr>
              <a:t>https://www.england.nhs.uk/wp-content/uploads/2016/11/cquin-2017-19-guidance.pdf</a:t>
            </a:r>
            <a:endParaRPr lang="en-GB" sz="1400" dirty="0"/>
          </a:p>
        </p:txBody>
      </p:sp>
    </p:spTree>
    <p:extLst>
      <p:ext uri="{BB962C8B-B14F-4D97-AF65-F5344CB8AC3E}">
        <p14:creationId xmlns:p14="http://schemas.microsoft.com/office/powerpoint/2010/main" val="403519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28000" cy="1152128"/>
          </a:xfrm>
        </p:spPr>
        <p:txBody>
          <a:bodyPr>
            <a:normAutofit fontScale="90000"/>
          </a:bodyPr>
          <a:lstStyle/>
          <a:p>
            <a:r>
              <a:rPr lang="en-GB" dirty="0"/>
              <a:t>Vocational training and occupational risk: </a:t>
            </a:r>
            <a:br>
              <a:rPr lang="en-GB" dirty="0"/>
            </a:br>
            <a:r>
              <a:rPr lang="en-GB" dirty="0"/>
              <a:t>a steep social gradient</a:t>
            </a:r>
          </a:p>
        </p:txBody>
      </p:sp>
      <p:sp>
        <p:nvSpPr>
          <p:cNvPr id="3" name="Content Placeholder 2"/>
          <p:cNvSpPr>
            <a:spLocks noGrp="1"/>
          </p:cNvSpPr>
          <p:nvPr>
            <p:ph idx="1"/>
          </p:nvPr>
        </p:nvSpPr>
        <p:spPr>
          <a:xfrm>
            <a:off x="395536" y="1556792"/>
            <a:ext cx="8118456" cy="3803575"/>
          </a:xfrm>
        </p:spPr>
        <p:txBody>
          <a:bodyPr/>
          <a:lstStyle/>
          <a:p>
            <a:endParaRPr lang="en-GB" dirty="0"/>
          </a:p>
          <a:p>
            <a:endParaRPr lang="en-GB" dirty="0"/>
          </a:p>
          <a:p>
            <a:r>
              <a:rPr lang="en-GB" dirty="0"/>
              <a:t>Three key factors</a:t>
            </a:r>
          </a:p>
          <a:p>
            <a:pPr>
              <a:buFont typeface="+mj-lt"/>
              <a:buAutoNum type="arabicPeriod"/>
            </a:pPr>
            <a:r>
              <a:rPr lang="en-GB" dirty="0"/>
              <a:t>Job-related features such as low pay and low job security increase risk</a:t>
            </a:r>
          </a:p>
          <a:p>
            <a:pPr>
              <a:buFont typeface="+mj-lt"/>
              <a:buAutoNum type="arabicPeriod"/>
            </a:pPr>
            <a:r>
              <a:rPr lang="en-GB" dirty="0"/>
              <a:t>People at high risk of suicide may selectively go into particular kinds of occupations</a:t>
            </a:r>
          </a:p>
          <a:p>
            <a:pPr>
              <a:buFont typeface="+mj-lt"/>
              <a:buAutoNum type="arabicPeriod"/>
            </a:pPr>
            <a:r>
              <a:rPr lang="en-GB" dirty="0"/>
              <a:t>Having access to, or knowledge of, a method of suicide increases risk</a:t>
            </a:r>
          </a:p>
          <a:p>
            <a:pPr marL="0" indent="0"/>
            <a:endParaRPr lang="en-GB" dirty="0"/>
          </a:p>
          <a:p>
            <a:pPr marL="0" indent="0"/>
            <a:r>
              <a:rPr lang="en-GB" dirty="0">
                <a:hlinkClick r:id="rId2"/>
              </a:rPr>
              <a:t>https://www.ons.gov.uk/peoplepopulationandcommunity/birthsdeathsandmarriages/deaths/articles/suicidebyoccupation/england2011to2015#why-do-some-occupations-have-a-high-risk-of-suicide</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340466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Occupational risk: </a:t>
            </a:r>
            <a:br>
              <a:rPr lang="en-GB" dirty="0"/>
            </a:br>
            <a:r>
              <a:rPr lang="en-GB" dirty="0"/>
              <a:t>low skill and skilled trades</a:t>
            </a:r>
          </a:p>
        </p:txBody>
      </p:sp>
      <p:sp>
        <p:nvSpPr>
          <p:cNvPr id="3" name="Content Placeholder 2"/>
          <p:cNvSpPr>
            <a:spLocks noGrp="1"/>
          </p:cNvSpPr>
          <p:nvPr>
            <p:ph idx="1"/>
          </p:nvPr>
        </p:nvSpPr>
        <p:spPr>
          <a:xfrm>
            <a:off x="467544" y="1916833"/>
            <a:ext cx="8100008" cy="4176464"/>
          </a:xfrm>
        </p:spPr>
        <p:txBody>
          <a:bodyPr/>
          <a:lstStyle/>
          <a:p>
            <a:pPr>
              <a:buFont typeface="Arial" panose="020B0604020202020204" pitchFamily="34" charset="0"/>
              <a:buChar char="•"/>
            </a:pPr>
            <a:r>
              <a:rPr lang="en-GB" dirty="0"/>
              <a:t>Males working in the lowest-skilled occupations had a 44% higher risk of suicide than the male national average; the risk among males in skilled trades was 35% higher.</a:t>
            </a:r>
            <a:r>
              <a:rPr lang="en-GB" dirty="0">
                <a:solidFill>
                  <a:srgbClr val="FF0000"/>
                </a:solidFill>
                <a:sym typeface="Wingdings"/>
              </a:rPr>
              <a:t></a:t>
            </a:r>
            <a:endParaRPr lang="en-GB" dirty="0">
              <a:solidFill>
                <a:srgbClr val="FF0000"/>
              </a:solidFill>
            </a:endParaRPr>
          </a:p>
          <a:p>
            <a:pPr>
              <a:buFont typeface="Arial" panose="020B0604020202020204" pitchFamily="34" charset="0"/>
              <a:buChar char="•"/>
            </a:pPr>
            <a:r>
              <a:rPr lang="en-GB" dirty="0"/>
              <a:t>The risk of suicide among low-skilled male labourers, particularly those working in construction roles, was 3 times higher than the male national average.</a:t>
            </a:r>
            <a:r>
              <a:rPr lang="en-GB" dirty="0">
                <a:solidFill>
                  <a:srgbClr val="FF0000"/>
                </a:solidFill>
                <a:sym typeface="Wingdings"/>
              </a:rPr>
              <a:t></a:t>
            </a:r>
            <a:endParaRPr lang="en-GB" dirty="0">
              <a:solidFill>
                <a:srgbClr val="FF0000"/>
              </a:solidFill>
            </a:endParaRPr>
          </a:p>
          <a:p>
            <a:pPr>
              <a:buFont typeface="Arial" panose="020B0604020202020204" pitchFamily="34" charset="0"/>
              <a:buChar char="•"/>
            </a:pPr>
            <a:r>
              <a:rPr lang="en-GB" dirty="0"/>
              <a:t>For males working in skilled trades, the highest risk was among building finishing trades; particularly, plasterers and painters and decorators had more than double the risk of suicide than the male national average.</a:t>
            </a:r>
            <a:r>
              <a:rPr lang="en-GB" dirty="0">
                <a:solidFill>
                  <a:srgbClr val="FF0000"/>
                </a:solidFill>
                <a:sym typeface="Wingdings"/>
              </a:rPr>
              <a:t></a:t>
            </a:r>
          </a:p>
          <a:p>
            <a:pPr marL="0" indent="0"/>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328454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Occupational risk: </a:t>
            </a:r>
            <a:br>
              <a:rPr lang="en-GB" dirty="0"/>
            </a:br>
            <a:r>
              <a:rPr lang="en-GB" dirty="0"/>
              <a:t>health and education</a:t>
            </a:r>
          </a:p>
        </p:txBody>
      </p:sp>
      <p:sp>
        <p:nvSpPr>
          <p:cNvPr id="3" name="Content Placeholder 2"/>
          <p:cNvSpPr>
            <a:spLocks noGrp="1"/>
          </p:cNvSpPr>
          <p:nvPr>
            <p:ph idx="1"/>
          </p:nvPr>
        </p:nvSpPr>
        <p:spPr>
          <a:xfrm>
            <a:off x="611560" y="1412777"/>
            <a:ext cx="7974440" cy="3744416"/>
          </a:xfrm>
        </p:spPr>
        <p:txBody>
          <a:bodyPr/>
          <a:lstStyle/>
          <a:p>
            <a:r>
              <a:rPr lang="en-GB" dirty="0"/>
              <a:t>.</a:t>
            </a:r>
          </a:p>
          <a:p>
            <a:pPr>
              <a:buFont typeface="Arial" panose="020B0604020202020204" pitchFamily="34" charset="0"/>
              <a:buChar char="•"/>
            </a:pPr>
            <a:r>
              <a:rPr lang="en-GB" dirty="0"/>
              <a:t>Male and female carers had a risk of suicide that was almost twice the national average.</a:t>
            </a:r>
            <a:r>
              <a:rPr lang="en-GB" dirty="0">
                <a:solidFill>
                  <a:srgbClr val="FF0000"/>
                </a:solidFill>
                <a:sym typeface="Wingdings"/>
              </a:rPr>
              <a:t></a:t>
            </a:r>
            <a:endParaRPr lang="en-GB" dirty="0">
              <a:solidFill>
                <a:srgbClr val="FF0000"/>
              </a:solidFill>
            </a:endParaRPr>
          </a:p>
          <a:p>
            <a:pPr>
              <a:buFont typeface="Arial" panose="020B0604020202020204" pitchFamily="34" charset="0"/>
              <a:buChar char="•"/>
            </a:pPr>
            <a:r>
              <a:rPr lang="en-GB" dirty="0"/>
              <a:t>For females, the risk of suicide among health professionals was 24% higher than the female national average; this is largely explained by high suicide risk among female nurses.</a:t>
            </a:r>
            <a:r>
              <a:rPr lang="en-GB" dirty="0">
                <a:solidFill>
                  <a:srgbClr val="FF0000"/>
                </a:solidFill>
                <a:sym typeface="Wingdings"/>
              </a:rPr>
              <a:t></a:t>
            </a:r>
            <a:endParaRPr lang="en-GB" dirty="0">
              <a:solidFill>
                <a:srgbClr val="FF0000"/>
              </a:solidFill>
            </a:endParaRPr>
          </a:p>
          <a:p>
            <a:pPr>
              <a:buFont typeface="Arial" panose="020B0604020202020204" pitchFamily="34" charset="0"/>
              <a:buChar char="•"/>
            </a:pPr>
            <a:r>
              <a:rPr lang="en-GB" dirty="0"/>
              <a:t>Females within the teaching and education profession had a lower risk</a:t>
            </a:r>
            <a:r>
              <a:rPr lang="en-GB" dirty="0">
                <a:solidFill>
                  <a:srgbClr val="00AE9E"/>
                </a:solidFill>
                <a:sym typeface="Wingdings"/>
              </a:rPr>
              <a:t></a:t>
            </a:r>
            <a:r>
              <a:rPr lang="en-GB" dirty="0"/>
              <a:t> of suicide but specifically for primary and nursery schoolteachers there was evidence of an elevated risk.</a:t>
            </a:r>
            <a:r>
              <a:rPr lang="en-GB" dirty="0">
                <a:solidFill>
                  <a:srgbClr val="FF0000"/>
                </a:solidFill>
                <a:sym typeface="Wingdings"/>
              </a:rPr>
              <a:t></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280813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 on Child Suicide 2017</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434" t="15781" r="38442" b="12268"/>
          <a:stretch/>
        </p:blipFill>
        <p:spPr bwMode="auto">
          <a:xfrm>
            <a:off x="2771800" y="1412776"/>
            <a:ext cx="3376320" cy="4251662"/>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3528" y="5733256"/>
            <a:ext cx="8064896" cy="307777"/>
          </a:xfrm>
          <a:prstGeom prst="rect">
            <a:avLst/>
          </a:prstGeom>
          <a:noFill/>
        </p:spPr>
        <p:txBody>
          <a:bodyPr wrap="square" rtlCol="0">
            <a:spAutoFit/>
          </a:bodyPr>
          <a:lstStyle/>
          <a:p>
            <a:r>
              <a:rPr lang="en-GB" sz="1400" dirty="0">
                <a:hlinkClick r:id="rId3"/>
              </a:rPr>
              <a:t>http://research.bmh.manchester.ac.uk/cmhs/topicalatozlist/suicide_by_children_and_young_people/</a:t>
            </a:r>
            <a:endParaRPr lang="en-GB" sz="1400" dirty="0"/>
          </a:p>
        </p:txBody>
      </p:sp>
    </p:spTree>
    <p:extLst>
      <p:ext uri="{BB962C8B-B14F-4D97-AF65-F5344CB8AC3E}">
        <p14:creationId xmlns:p14="http://schemas.microsoft.com/office/powerpoint/2010/main" val="79499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Occupational risk:</a:t>
            </a:r>
            <a:br>
              <a:rPr lang="en-GB" dirty="0"/>
            </a:br>
            <a:r>
              <a:rPr lang="en-GB" dirty="0"/>
              <a:t>culture media and sport</a:t>
            </a:r>
            <a:br>
              <a:rPr lang="en-GB" dirty="0"/>
            </a:br>
            <a:r>
              <a:rPr lang="en-GB" dirty="0"/>
              <a:t>managers directors and senior officials</a:t>
            </a:r>
            <a:br>
              <a:rPr lang="en-GB" dirty="0"/>
            </a:br>
            <a:endParaRPr lang="en-GB" dirty="0"/>
          </a:p>
        </p:txBody>
      </p:sp>
      <p:sp>
        <p:nvSpPr>
          <p:cNvPr id="3" name="Content Placeholder 2"/>
          <p:cNvSpPr>
            <a:spLocks noGrp="1"/>
          </p:cNvSpPr>
          <p:nvPr>
            <p:ph idx="1"/>
          </p:nvPr>
        </p:nvSpPr>
        <p:spPr>
          <a:xfrm>
            <a:off x="576448" y="2492896"/>
            <a:ext cx="8028000" cy="2520279"/>
          </a:xfrm>
        </p:spPr>
        <p:txBody>
          <a:bodyPr/>
          <a:lstStyle/>
          <a:p>
            <a:pPr>
              <a:buFont typeface="Arial" panose="020B0604020202020204" pitchFamily="34" charset="0"/>
              <a:buChar char="•"/>
            </a:pPr>
            <a:r>
              <a:rPr lang="en-GB" dirty="0"/>
              <a:t>The risk of suicide was elevated for those in culture, media and sport occupations for males (20% higher than the male average) and females (69% higher); risk was highest among those working in artistic, literary and media occupations </a:t>
            </a:r>
            <a:r>
              <a:rPr lang="en-GB" dirty="0">
                <a:solidFill>
                  <a:srgbClr val="FF0000"/>
                </a:solidFill>
                <a:sym typeface="Wingdings"/>
              </a:rPr>
              <a:t></a:t>
            </a:r>
            <a:endParaRPr lang="en-GB" dirty="0">
              <a:solidFill>
                <a:srgbClr val="FF0000"/>
              </a:solidFill>
            </a:endParaRPr>
          </a:p>
          <a:p>
            <a:pPr>
              <a:buFont typeface="Arial" panose="020B0604020202020204" pitchFamily="34" charset="0"/>
              <a:buChar char="•"/>
            </a:pPr>
            <a:r>
              <a:rPr lang="en-GB" dirty="0"/>
              <a:t>Individuals working in roles as managers, directors and senior officials – the highest paid occupation group – had the lowest risk of suicide. Among corporate managers and directors the risk of suicide was more than 70% lower for both sexes</a:t>
            </a:r>
            <a:r>
              <a:rPr lang="en-GB" dirty="0">
                <a:solidFill>
                  <a:srgbClr val="00B050"/>
                </a:solidFill>
                <a:sym typeface="Wingdings"/>
              </a:rPr>
              <a:t></a:t>
            </a:r>
            <a:endParaRPr lang="en-GB" dirty="0">
              <a:solidFill>
                <a:srgbClr val="00B050"/>
              </a:solidFill>
            </a:endParaRP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dirty="0"/>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18361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College Settings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
        <p:nvSpPr>
          <p:cNvPr id="7" name="TextBox 6"/>
          <p:cNvSpPr txBox="1"/>
          <p:nvPr/>
        </p:nvSpPr>
        <p:spPr>
          <a:xfrm>
            <a:off x="251520" y="5949280"/>
            <a:ext cx="7272808" cy="261610"/>
          </a:xfrm>
          <a:prstGeom prst="rect">
            <a:avLst/>
          </a:prstGeom>
          <a:noFill/>
        </p:spPr>
        <p:txBody>
          <a:bodyPr wrap="square" rtlCol="0">
            <a:spAutoFit/>
          </a:bodyPr>
          <a:lstStyle/>
          <a:p>
            <a:r>
              <a:rPr lang="en-GB" sz="1100" dirty="0"/>
              <a:t>https://www.aoc.co.uk/sites/default/files/AoC%20College%20Key%20Facts%20201718%20%28web%29.pdf</a:t>
            </a:r>
          </a:p>
        </p:txBody>
      </p:sp>
      <p:pic>
        <p:nvPicPr>
          <p:cNvPr id="1031" name="Picture 7"/>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970" t="15677" r="30398" b="6623"/>
          <a:stretch/>
        </p:blipFill>
        <p:spPr bwMode="auto">
          <a:xfrm>
            <a:off x="276854" y="1124744"/>
            <a:ext cx="2609487" cy="2738207"/>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7650" t="14805" r="28916" b="8350"/>
          <a:stretch/>
        </p:blipFill>
        <p:spPr bwMode="auto">
          <a:xfrm>
            <a:off x="2843808" y="3148146"/>
            <a:ext cx="2592288" cy="257853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7303" t="15420" r="29262" b="6301"/>
          <a:stretch/>
        </p:blipFill>
        <p:spPr bwMode="auto">
          <a:xfrm>
            <a:off x="5076056" y="1052736"/>
            <a:ext cx="2622936" cy="2657722"/>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27995" t="15830" r="28570" b="6710"/>
          <a:stretch/>
        </p:blipFill>
        <p:spPr bwMode="auto">
          <a:xfrm>
            <a:off x="6449599" y="3184035"/>
            <a:ext cx="2605736" cy="2612648"/>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8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Association of Colleges Resource Pack</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3888" y="1917255"/>
            <a:ext cx="5352752" cy="372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4784"/>
            <a:ext cx="199390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5661248"/>
            <a:ext cx="7416824" cy="461665"/>
          </a:xfrm>
          <a:prstGeom prst="rect">
            <a:avLst/>
          </a:prstGeom>
          <a:noFill/>
        </p:spPr>
        <p:txBody>
          <a:bodyPr wrap="square" rtlCol="0">
            <a:spAutoFit/>
          </a:bodyPr>
          <a:lstStyle/>
          <a:p>
            <a:r>
              <a:rPr lang="en-GB" sz="1200" dirty="0"/>
              <a:t>https://www.aoc.co.uk/sites/default/files/Supporting%20Student%20Mental%20Health%20and%20Wellbeing%20in%20Colleges%20-%20A%20Resource%20Pack_0.pdf</a:t>
            </a:r>
          </a:p>
        </p:txBody>
      </p:sp>
    </p:spTree>
    <p:extLst>
      <p:ext uri="{BB962C8B-B14F-4D97-AF65-F5344CB8AC3E}">
        <p14:creationId xmlns:p14="http://schemas.microsoft.com/office/powerpoint/2010/main" val="17967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Self Assessment Tool</a:t>
            </a:r>
            <a:br>
              <a:rPr lang="en-GB" dirty="0"/>
            </a:br>
            <a:endParaRPr lang="en-GB" dirty="0"/>
          </a:p>
        </p:txBody>
      </p:sp>
      <p:sp>
        <p:nvSpPr>
          <p:cNvPr id="3" name="Content Placeholder 2"/>
          <p:cNvSpPr>
            <a:spLocks noGrp="1"/>
          </p:cNvSpPr>
          <p:nvPr>
            <p:ph idx="1"/>
          </p:nvPr>
        </p:nvSpPr>
        <p:spPr/>
        <p:txBody>
          <a:bodyPr/>
          <a:lstStyle/>
          <a:p>
            <a:pPr>
              <a:buFont typeface="+mj-lt"/>
              <a:buAutoNum type="arabicPeriod"/>
            </a:pPr>
            <a:r>
              <a:rPr lang="en-GB" dirty="0"/>
              <a:t>Leadership and Management</a:t>
            </a:r>
          </a:p>
          <a:p>
            <a:pPr>
              <a:buFont typeface="+mj-lt"/>
              <a:buAutoNum type="arabicPeriod"/>
            </a:pPr>
            <a:r>
              <a:rPr lang="en-GB" dirty="0"/>
              <a:t>Ethos and Environment</a:t>
            </a:r>
          </a:p>
          <a:p>
            <a:pPr>
              <a:buFont typeface="+mj-lt"/>
              <a:buAutoNum type="arabicPeriod"/>
            </a:pPr>
            <a:r>
              <a:rPr lang="en-GB" dirty="0"/>
              <a:t>Curriculum</a:t>
            </a:r>
          </a:p>
          <a:p>
            <a:pPr>
              <a:buFont typeface="+mj-lt"/>
              <a:buAutoNum type="arabicPeriod"/>
            </a:pPr>
            <a:r>
              <a:rPr lang="en-GB" dirty="0"/>
              <a:t>Student voice</a:t>
            </a:r>
          </a:p>
          <a:p>
            <a:pPr>
              <a:buFont typeface="+mj-lt"/>
              <a:buAutoNum type="arabicPeriod"/>
            </a:pPr>
            <a:r>
              <a:rPr lang="en-GB" dirty="0"/>
              <a:t>Staff development and support</a:t>
            </a:r>
          </a:p>
          <a:p>
            <a:pPr>
              <a:buFont typeface="+mj-lt"/>
              <a:buAutoNum type="arabicPeriod"/>
            </a:pPr>
            <a:r>
              <a:rPr lang="en-GB" dirty="0"/>
              <a:t>Targeted support</a:t>
            </a:r>
          </a:p>
          <a:p>
            <a:pPr>
              <a:buFont typeface="+mj-lt"/>
              <a:buAutoNum type="arabicPeriod"/>
            </a:pPr>
            <a:r>
              <a:rPr lang="en-GB" dirty="0"/>
              <a:t>Parents and carers</a:t>
            </a:r>
          </a:p>
          <a:p>
            <a:pPr>
              <a:buFont typeface="+mj-lt"/>
              <a:buAutoNum type="arabicPeriod"/>
            </a:pPr>
            <a:r>
              <a:rPr lang="en-GB" dirty="0"/>
              <a:t>External partnerships</a:t>
            </a:r>
          </a:p>
          <a:p>
            <a:pPr>
              <a:buFont typeface="+mj-lt"/>
              <a:buAutoNum type="arabicPeriod"/>
            </a:pPr>
            <a:r>
              <a:rPr lang="en-GB" dirty="0"/>
              <a:t>Audit and evaluation</a:t>
            </a:r>
          </a:p>
          <a:p>
            <a:pPr>
              <a:buFont typeface="+mj-lt"/>
              <a:buAutoNum type="arabicPeriod"/>
            </a:pPr>
            <a:r>
              <a:rPr lang="en-GB" dirty="0"/>
              <a:t>Set of case studies and guide to further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45" t="30944" r="16603" b="9648"/>
          <a:stretch/>
        </p:blipFill>
        <p:spPr bwMode="auto">
          <a:xfrm>
            <a:off x="4171130" y="1484784"/>
            <a:ext cx="4676288" cy="2325937"/>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87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Not by Degrees: Improving student mental health in the UK’s universities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723" t="12758" r="35892" b="15896"/>
          <a:stretch/>
        </p:blipFill>
        <p:spPr bwMode="auto">
          <a:xfrm>
            <a:off x="4572000" y="1700808"/>
            <a:ext cx="2874604" cy="406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5843301"/>
            <a:ext cx="8136904" cy="307777"/>
          </a:xfrm>
          <a:prstGeom prst="rect">
            <a:avLst/>
          </a:prstGeom>
          <a:noFill/>
        </p:spPr>
        <p:txBody>
          <a:bodyPr wrap="square" rtlCol="0">
            <a:spAutoFit/>
          </a:bodyPr>
          <a:lstStyle/>
          <a:p>
            <a:r>
              <a:rPr lang="en-GB" sz="1400" dirty="0">
                <a:hlinkClick r:id="rId3"/>
              </a:rPr>
              <a:t>https://www.ippr.org/research/publications/not-by-degrees</a:t>
            </a:r>
            <a:endParaRPr lang="en-GB" sz="1400" dirty="0"/>
          </a:p>
        </p:txBody>
      </p:sp>
    </p:spTree>
    <p:extLst>
      <p:ext uri="{BB962C8B-B14F-4D97-AF65-F5344CB8AC3E}">
        <p14:creationId xmlns:p14="http://schemas.microsoft.com/office/powerpoint/2010/main" val="76273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by Degrees: key Findings:</a:t>
            </a:r>
          </a:p>
        </p:txBody>
      </p:sp>
      <p:sp>
        <p:nvSpPr>
          <p:cNvPr id="3" name="Content Placeholder 2"/>
          <p:cNvSpPr>
            <a:spLocks noGrp="1"/>
          </p:cNvSpPr>
          <p:nvPr>
            <p:ph idx="1"/>
          </p:nvPr>
        </p:nvSpPr>
        <p:spPr/>
        <p:txBody>
          <a:bodyPr/>
          <a:lstStyle/>
          <a:p>
            <a:pPr>
              <a:buFont typeface="+mj-lt"/>
              <a:buAutoNum type="arabicPeriod"/>
            </a:pPr>
            <a:r>
              <a:rPr lang="en-GB" dirty="0"/>
              <a:t>Today’s generation of young adults – and particularly young women are more likely to experience mental illness than previous generations.</a:t>
            </a:r>
          </a:p>
          <a:p>
            <a:pPr>
              <a:buFont typeface="+mj-lt"/>
              <a:buAutoNum type="arabicPeriod"/>
            </a:pPr>
            <a:r>
              <a:rPr lang="en-GB" dirty="0"/>
              <a:t>The number of students who disclose a mental health condition to their university has increased dramatically in the past 10 years.</a:t>
            </a:r>
          </a:p>
          <a:p>
            <a:pPr>
              <a:buFont typeface="+mj-lt"/>
              <a:buAutoNum type="arabicPeriod"/>
            </a:pPr>
            <a:r>
              <a:rPr lang="en-GB" dirty="0"/>
              <a:t>Where support and treatment is lacking, poor mental health can lead to increased risk of students dropping out of university, or in the most severe and tragic cases, death by suicide.</a:t>
            </a:r>
          </a:p>
          <a:p>
            <a:pPr>
              <a:buFont typeface="+mj-lt"/>
              <a:buAutoNum type="arabicPeriod"/>
            </a:pPr>
            <a:r>
              <a:rPr lang="en-GB" dirty="0"/>
              <a:t>Universities have, over the past five years, experienced significant increases in demand for counselling and disability services.</a:t>
            </a:r>
          </a:p>
          <a:p>
            <a:pPr>
              <a:buFont typeface="+mj-lt"/>
              <a:buAutoNum type="arabicPeriod"/>
            </a:pPr>
            <a:r>
              <a:rPr lang="en-GB" dirty="0"/>
              <a:t>There is variation in the ways in which universities design their strategic response to student mental health and wellbeing.</a:t>
            </a:r>
          </a:p>
          <a:p>
            <a:pPr>
              <a:buFont typeface="+mj-lt"/>
              <a:buAutoNum type="arabicPeriod"/>
            </a:pP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87204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Universities UK- #</a:t>
            </a:r>
            <a:r>
              <a:rPr lang="en-GB" dirty="0" err="1"/>
              <a:t>stepchange</a:t>
            </a:r>
            <a:r>
              <a:rPr lang="en-GB" dirty="0"/>
              <a:t> </a:t>
            </a:r>
            <a:br>
              <a:rPr lang="en-GB" dirty="0"/>
            </a:br>
            <a:endParaRPr lang="en-GB" sz="2000" dirty="0"/>
          </a:p>
        </p:txBody>
      </p:sp>
      <p:sp>
        <p:nvSpPr>
          <p:cNvPr id="3" name="Content Placeholder 2"/>
          <p:cNvSpPr>
            <a:spLocks noGrp="1"/>
          </p:cNvSpPr>
          <p:nvPr>
            <p:ph idx="1"/>
          </p:nvPr>
        </p:nvSpPr>
        <p:spPr/>
        <p:txBody>
          <a:bodyPr/>
          <a:lstStyle/>
          <a:p>
            <a:endParaRPr lang="en-GB" dirty="0"/>
          </a:p>
          <a:p>
            <a:pPr>
              <a:buFont typeface="Arial" panose="020B0604020202020204" pitchFamily="34" charset="0"/>
              <a:buChar char="•"/>
            </a:pPr>
            <a:r>
              <a:rPr lang="en-GB" dirty="0"/>
              <a:t>Since 2002, Universities UK (UUK) has hosted a standing group on Mental Wellbeing in Higher Education </a:t>
            </a:r>
          </a:p>
          <a:p>
            <a:pPr>
              <a:buFont typeface="Arial" panose="020B0604020202020204" pitchFamily="34" charset="0"/>
              <a:buChar char="•"/>
            </a:pPr>
            <a:r>
              <a:rPr lang="en-GB" dirty="0"/>
              <a:t>UUK adopted mental health as a proactive policy priority in 2016, launching the programme to improve the mental health of students and staff across higher education. Public Health England has provided funding to support this work. The Mental Wellbeing Working group is chaired by Steve West from the University of the West of England and includes a GP from the University of Bristol Student Health Service and members of PHE national mental health team.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
        <p:nvSpPr>
          <p:cNvPr id="6" name="TextBox 5"/>
          <p:cNvSpPr txBox="1"/>
          <p:nvPr/>
        </p:nvSpPr>
        <p:spPr>
          <a:xfrm>
            <a:off x="827584" y="5580255"/>
            <a:ext cx="7776864" cy="338554"/>
          </a:xfrm>
          <a:prstGeom prst="rect">
            <a:avLst/>
          </a:prstGeom>
          <a:noFill/>
        </p:spPr>
        <p:txBody>
          <a:bodyPr wrap="square" rtlCol="0">
            <a:spAutoFit/>
          </a:bodyPr>
          <a:lstStyle/>
          <a:p>
            <a:r>
              <a:rPr lang="en-GB" sz="1600" dirty="0">
                <a:hlinkClick r:id="rId2"/>
              </a:rPr>
              <a:t>http://www.universitiesuk.ac.uk/policy-and-analysis/stepchange/Pages/default.aspx</a:t>
            </a:r>
            <a:endParaRPr lang="en-GB" sz="1600" dirty="0"/>
          </a:p>
        </p:txBody>
      </p:sp>
    </p:spTree>
    <p:extLst>
      <p:ext uri="{BB962C8B-B14F-4D97-AF65-F5344CB8AC3E}">
        <p14:creationId xmlns:p14="http://schemas.microsoft.com/office/powerpoint/2010/main" val="258916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t>
            </a:r>
            <a:r>
              <a:rPr lang="en-GB" dirty="0" err="1"/>
              <a:t>stepchange</a:t>
            </a:r>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029" y="1627889"/>
            <a:ext cx="7827942" cy="431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t>
            </a:r>
            <a:r>
              <a:rPr lang="en-GB" dirty="0" err="1"/>
              <a:t>stepchange</a:t>
            </a:r>
            <a:r>
              <a:rPr lang="en-GB" dirty="0"/>
              <a:t>: Whole University Approach</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924" t="19409" r="28924" b="8035"/>
          <a:stretch/>
        </p:blipFill>
        <p:spPr bwMode="auto">
          <a:xfrm>
            <a:off x="2195736" y="1700808"/>
            <a:ext cx="4392488" cy="425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fontScale="90000"/>
          </a:bodyPr>
          <a:lstStyle/>
          <a:p>
            <a:r>
              <a:rPr lang="en-GB" dirty="0"/>
              <a:t>#</a:t>
            </a:r>
            <a:r>
              <a:rPr lang="en-GB" dirty="0" err="1"/>
              <a:t>stepchange</a:t>
            </a:r>
            <a:br>
              <a:rPr lang="en-GB" dirty="0"/>
            </a:br>
            <a:r>
              <a:rPr lang="en-GB" dirty="0"/>
              <a:t>Framework</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394" t="11548" r="29062" b="8036"/>
          <a:stretch/>
        </p:blipFill>
        <p:spPr bwMode="auto">
          <a:xfrm>
            <a:off x="4563733" y="1358209"/>
            <a:ext cx="4091640" cy="4248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064" t="36719" r="33785" b="52734"/>
          <a:stretch/>
        </p:blipFill>
        <p:spPr bwMode="auto">
          <a:xfrm>
            <a:off x="4211960" y="620688"/>
            <a:ext cx="4443413"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83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Findings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a:t>New Developments: Suicide prevention at transition from children's services to adult services. October 2017</a:t>
            </a:r>
            <a:endParaRPr lang="en-US"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513" t="19409" r="37932" b="8640"/>
          <a:stretch/>
        </p:blipFill>
        <p:spPr bwMode="auto">
          <a:xfrm>
            <a:off x="3779912" y="332656"/>
            <a:ext cx="4060138" cy="575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5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206" y="476672"/>
            <a:ext cx="4608512" cy="8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335" t="10037" r="24691" b="7431"/>
          <a:stretch/>
        </p:blipFill>
        <p:spPr bwMode="auto">
          <a:xfrm>
            <a:off x="1819758" y="1307267"/>
            <a:ext cx="4993407" cy="4545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752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Whole school/college </a:t>
            </a:r>
            <a:r>
              <a:rPr lang="en-GB" sz="2700" dirty="0"/>
              <a:t>additional resources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490" t="25306" r="21250" b="6291"/>
          <a:stretch/>
        </p:blipFill>
        <p:spPr bwMode="auto">
          <a:xfrm>
            <a:off x="4350138" y="2390103"/>
            <a:ext cx="413871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576" y="5301208"/>
            <a:ext cx="7704856" cy="1077218"/>
          </a:xfrm>
          <a:prstGeom prst="rect">
            <a:avLst/>
          </a:prstGeom>
          <a:noFill/>
        </p:spPr>
        <p:txBody>
          <a:bodyPr wrap="square" rtlCol="0">
            <a:spAutoFit/>
          </a:bodyPr>
          <a:lstStyle/>
          <a:p>
            <a:r>
              <a:rPr lang="en-GB" sz="1600" dirty="0">
                <a:hlinkClick r:id="rId3"/>
              </a:rPr>
              <a:t>https://www.gov.uk/government/publications/health-and-work-infographics</a:t>
            </a:r>
          </a:p>
          <a:p>
            <a:endParaRPr lang="en-GB" sz="1600" dirty="0">
              <a:hlinkClick r:id="rId3"/>
            </a:endParaRPr>
          </a:p>
          <a:p>
            <a:r>
              <a:rPr lang="en-GB" sz="1600" dirty="0">
                <a:hlinkClick r:id="rId3"/>
              </a:rPr>
              <a:t>https://wellbeing.bitc.org.uk/sites/default/files/business_in_the_community_suicide_prevention_toolkit_0.pdf</a:t>
            </a:r>
            <a:endParaRPr lang="en-GB" sz="16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41" t="15215" r="20115" b="5891"/>
          <a:stretch/>
        </p:blipFill>
        <p:spPr bwMode="auto">
          <a:xfrm>
            <a:off x="460698" y="1412777"/>
            <a:ext cx="383366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33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F3B-343A-4DA8-8EA1-B0679CF0090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1282775-AA51-43CD-9863-EEC0F3DA3957}"/>
              </a:ext>
            </a:extLst>
          </p:cNvPr>
          <p:cNvSpPr>
            <a:spLocks noGrp="1"/>
          </p:cNvSpPr>
          <p:nvPr>
            <p:ph idx="1"/>
          </p:nvPr>
        </p:nvSpPr>
        <p:spPr/>
        <p:txBody>
          <a:bodyPr/>
          <a:lstStyle/>
          <a:p>
            <a:r>
              <a:rPr lang="en-GB" dirty="0"/>
              <a:t>Jan Bond</a:t>
            </a:r>
            <a:endParaRPr lang="en-GB" dirty="0">
              <a:hlinkClick r:id="rId2"/>
            </a:endParaRPr>
          </a:p>
          <a:p>
            <a:r>
              <a:rPr lang="en-GB" dirty="0"/>
              <a:t>Health and Wellbeing Programme Manager </a:t>
            </a:r>
          </a:p>
          <a:p>
            <a:r>
              <a:rPr lang="en-GB" dirty="0"/>
              <a:t>Perinatal, Children and Young People’s </a:t>
            </a:r>
            <a:r>
              <a:rPr lang="en-GB"/>
              <a:t>Mental Health</a:t>
            </a:r>
          </a:p>
          <a:p>
            <a:r>
              <a:rPr lang="en-GB"/>
              <a:t>Public </a:t>
            </a:r>
            <a:r>
              <a:rPr lang="en-GB" dirty="0"/>
              <a:t>Health England South West, </a:t>
            </a:r>
            <a:endParaRPr lang="en-GB" dirty="0">
              <a:hlinkClick r:id="rId2"/>
            </a:endParaRPr>
          </a:p>
          <a:p>
            <a:r>
              <a:rPr lang="en-GB" dirty="0">
                <a:hlinkClick r:id="rId2"/>
              </a:rPr>
              <a:t>Jan.bond@phe.gov.uk</a:t>
            </a:r>
            <a:endParaRPr lang="en-GB" dirty="0"/>
          </a:p>
          <a:p>
            <a:endParaRPr lang="en-GB" dirty="0"/>
          </a:p>
        </p:txBody>
      </p:sp>
      <p:sp>
        <p:nvSpPr>
          <p:cNvPr id="4" name="Slide Number Placeholder 3">
            <a:extLst>
              <a:ext uri="{FF2B5EF4-FFF2-40B4-BE49-F238E27FC236}">
                <a16:creationId xmlns:a16="http://schemas.microsoft.com/office/drawing/2014/main" id="{BB62B067-C15B-4FDD-A0FA-7D869C008CA9}"/>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32</a:t>
            </a:fld>
            <a:endParaRPr lang="en-US" dirty="0"/>
          </a:p>
        </p:txBody>
      </p:sp>
      <p:sp>
        <p:nvSpPr>
          <p:cNvPr id="5" name="Footer Placeholder 4">
            <a:extLst>
              <a:ext uri="{FF2B5EF4-FFF2-40B4-BE49-F238E27FC236}">
                <a16:creationId xmlns:a16="http://schemas.microsoft.com/office/drawing/2014/main" id="{661AC671-7A88-4014-8734-36A9EEBEFCCB}"/>
              </a:ext>
            </a:extLst>
          </p:cNvPr>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Tree>
    <p:extLst>
      <p:ext uri="{BB962C8B-B14F-4D97-AF65-F5344CB8AC3E}">
        <p14:creationId xmlns:p14="http://schemas.microsoft.com/office/powerpoint/2010/main" val="3848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Findings (2)</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513" t="20316" r="37932" b="8036"/>
          <a:stretch/>
        </p:blipFill>
        <p:spPr bwMode="auto">
          <a:xfrm>
            <a:off x="4211960" y="663121"/>
            <a:ext cx="3747152" cy="5286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97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All PHE suicide prevention resources and guidance can be accessed here:</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84" r="26205" b="6524"/>
          <a:stretch/>
        </p:blipFill>
        <p:spPr bwMode="auto">
          <a:xfrm>
            <a:off x="611560" y="1628800"/>
            <a:ext cx="5103737" cy="35147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23528" y="5373216"/>
            <a:ext cx="8136904" cy="307777"/>
          </a:xfrm>
          <a:prstGeom prst="rect">
            <a:avLst/>
          </a:prstGeom>
          <a:noFill/>
        </p:spPr>
        <p:txBody>
          <a:bodyPr wrap="square" rtlCol="0">
            <a:spAutoFit/>
          </a:bodyPr>
          <a:lstStyle/>
          <a:p>
            <a:r>
              <a:rPr lang="en-GB" sz="1400" dirty="0">
                <a:hlinkClick r:id="rId3"/>
              </a:rPr>
              <a:t>https://www.gov.uk/government/collections/suicide-prevention-resources-and-guidance#history</a:t>
            </a:r>
            <a:endParaRPr lang="en-GB" sz="1400" dirty="0"/>
          </a:p>
        </p:txBody>
      </p:sp>
      <p:pic>
        <p:nvPicPr>
          <p:cNvPr id="122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43" t="11133" r="34114" b="8203"/>
          <a:stretch/>
        </p:blipFill>
        <p:spPr bwMode="auto">
          <a:xfrm>
            <a:off x="6012160" y="1700808"/>
            <a:ext cx="1221854" cy="168208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31" t="11147" r="35138" b="6916"/>
          <a:stretch/>
        </p:blipFill>
        <p:spPr bwMode="auto">
          <a:xfrm>
            <a:off x="6641920" y="2541851"/>
            <a:ext cx="1184188" cy="1682086"/>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24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 Self harm</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1400" dirty="0">
                <a:hlinkClick r:id="rId2"/>
              </a:rPr>
              <a:t>https://www.gov.uk/government/uploads/system/uploads/attachment_data/file/621068/Health_behaviour_in_school_age_children_self-harm.pdf</a:t>
            </a:r>
            <a:endParaRPr lang="en-GB" sz="1400" dirty="0"/>
          </a:p>
          <a:p>
            <a:r>
              <a:rPr lang="en-GB" dirty="0"/>
              <a:t>   For the masterclass report contact </a:t>
            </a:r>
            <a:r>
              <a:rPr lang="en-GB" dirty="0">
                <a:hlinkClick r:id="rId3"/>
              </a:rPr>
              <a:t>jan.bond@phe.gov.uk</a:t>
            </a:r>
            <a:r>
              <a:rPr lang="en-GB" dirty="0"/>
              <a:t> </a:t>
            </a:r>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84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91" t="22746" r="65095" b="9583"/>
          <a:stretch/>
        </p:blipFill>
        <p:spPr bwMode="auto">
          <a:xfrm>
            <a:off x="5508104" y="1772816"/>
            <a:ext cx="2195971" cy="2899572"/>
          </a:xfrm>
          <a:prstGeom prst="rect">
            <a:avLst/>
          </a:prstGeom>
          <a:noFill/>
          <a:ln w="9525">
            <a:solidFill>
              <a:schemeClr val="tx1">
                <a:alpha val="9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843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640" t="11731" r="34677" b="7120"/>
          <a:stretch/>
        </p:blipFill>
        <p:spPr bwMode="auto">
          <a:xfrm>
            <a:off x="1331640" y="1916832"/>
            <a:ext cx="1834203" cy="2641253"/>
          </a:xfrm>
          <a:prstGeom prst="rect">
            <a:avLst/>
          </a:prstGeom>
          <a:noFill/>
          <a:ln w="9525">
            <a:solidFill>
              <a:schemeClr val="tx1">
                <a:alpha val="9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167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harm resources online</a:t>
            </a:r>
          </a:p>
        </p:txBody>
      </p:sp>
      <p:sp>
        <p:nvSpPr>
          <p:cNvPr id="3" name="Content Placeholder 2"/>
          <p:cNvSpPr>
            <a:spLocks noGrp="1"/>
          </p:cNvSpPr>
          <p:nvPr>
            <p:ph idx="1"/>
          </p:nvPr>
        </p:nvSpPr>
        <p:spPr/>
        <p:txBody>
          <a:bodyPr/>
          <a:lstStyle/>
          <a:p>
            <a:r>
              <a:rPr lang="en-GB" dirty="0">
                <a:hlinkClick r:id="rId3"/>
              </a:rPr>
              <a:t>http://www.cypsomersethealth.org/sh</a:t>
            </a:r>
            <a:endParaRPr lang="en-GB" dirty="0"/>
          </a:p>
          <a:p>
            <a:endParaRPr lang="en-GB" dirty="0"/>
          </a:p>
          <a:p>
            <a:endParaRPr lang="en-GB" dirty="0"/>
          </a:p>
          <a:p>
            <a:endParaRPr lang="en-GB" dirty="0"/>
          </a:p>
          <a:p>
            <a:endParaRPr lang="en-GB" dirty="0"/>
          </a:p>
          <a:p>
            <a:endParaRPr lang="en-GB" dirty="0"/>
          </a:p>
          <a:p>
            <a:r>
              <a:rPr lang="en-GB" dirty="0">
                <a:hlinkClick r:id="rId4"/>
              </a:rPr>
              <a:t>https://www.oxfordhealth.nhs.uk/harmless/</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25" t="13751" r="11058" b="9792"/>
          <a:stretch/>
        </p:blipFill>
        <p:spPr bwMode="auto">
          <a:xfrm>
            <a:off x="4932041" y="1558977"/>
            <a:ext cx="3866932" cy="211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99" t="18238" r="23280" b="10208"/>
          <a:stretch/>
        </p:blipFill>
        <p:spPr bwMode="auto">
          <a:xfrm>
            <a:off x="4932040" y="4005064"/>
            <a:ext cx="3846938" cy="216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01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 cyber bullying</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pic>
        <p:nvPicPr>
          <p:cNvPr id="1945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571" t="10697" r="34505" b="6955"/>
          <a:stretch/>
        </p:blipFill>
        <p:spPr bwMode="auto">
          <a:xfrm>
            <a:off x="2411760" y="1484784"/>
            <a:ext cx="2563318" cy="3717561"/>
          </a:xfrm>
          <a:prstGeom prst="rect">
            <a:avLst/>
          </a:prstGeom>
          <a:noFill/>
          <a:ln w="9525">
            <a:solidFill>
              <a:schemeClr val="tx1">
                <a:alpha val="90000"/>
              </a:schemeClr>
            </a:solidFill>
            <a:miter lim="800000"/>
            <a:headEnd/>
            <a:tailEnd/>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95536" y="5373216"/>
            <a:ext cx="8208912" cy="523220"/>
          </a:xfrm>
          <a:prstGeom prst="rect">
            <a:avLst/>
          </a:prstGeom>
          <a:noFill/>
        </p:spPr>
        <p:txBody>
          <a:bodyPr wrap="square" rtlCol="0">
            <a:spAutoFit/>
          </a:bodyPr>
          <a:lstStyle/>
          <a:p>
            <a:r>
              <a:rPr lang="en-GB" sz="1400" dirty="0">
                <a:hlinkClick r:id="rId3"/>
              </a:rPr>
              <a:t>https://www.gov.uk/government/uploads/system/uploads/attachment_data/file/621070/Health_behaviour_in_school_age_children_cyberbullying.pdf</a:t>
            </a:r>
            <a:endParaRPr lang="en-GB" sz="1400" dirty="0"/>
          </a:p>
        </p:txBody>
      </p:sp>
    </p:spTree>
    <p:extLst>
      <p:ext uri="{BB962C8B-B14F-4D97-AF65-F5344CB8AC3E}">
        <p14:creationId xmlns:p14="http://schemas.microsoft.com/office/powerpoint/2010/main" val="4934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7859"/>
            <a:ext cx="8568952" cy="648072"/>
          </a:xfrm>
        </p:spPr>
        <p:txBody>
          <a:bodyPr>
            <a:normAutofit fontScale="90000"/>
          </a:bodyPr>
          <a:lstStyle/>
          <a:p>
            <a:r>
              <a:rPr lang="en-GB" dirty="0"/>
              <a:t>Protective factors: self-harm and cyberbullying </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a:t>New Developments: Suicide prevention at transition from children's services to adult services. October 2017</a:t>
            </a:r>
            <a:endParaRPr lang="en-US" dirty="0"/>
          </a:p>
        </p:txBody>
      </p:sp>
      <p:sp>
        <p:nvSpPr>
          <p:cNvPr id="13" name="Rectangle 12"/>
          <p:cNvSpPr/>
          <p:nvPr/>
        </p:nvSpPr>
        <p:spPr>
          <a:xfrm>
            <a:off x="0" y="5517232"/>
            <a:ext cx="9396536" cy="769441"/>
          </a:xfrm>
          <a:prstGeom prst="rect">
            <a:avLst/>
          </a:prstGeom>
        </p:spPr>
        <p:txBody>
          <a:bodyPr wrap="square">
            <a:spAutoFit/>
          </a:bodyPr>
          <a:lstStyle/>
          <a:p>
            <a:r>
              <a:rPr lang="en-GB" sz="1100" dirty="0"/>
              <a:t>https://www.gov.uk/government/uploads/system/uploads/attachment_data/file/621068/Health_behaviour_in_school_age_children_self-harm.pdf</a:t>
            </a:r>
          </a:p>
          <a:p>
            <a:endParaRPr lang="en-GB" sz="1100" dirty="0">
              <a:hlinkClick r:id="rId3"/>
            </a:endParaRPr>
          </a:p>
          <a:p>
            <a:r>
              <a:rPr lang="en-GB" sz="1100" dirty="0"/>
              <a:t>https://www.gov.uk/government/uploads/system/uploads/attachment_data/file/621070/Health_behaviour_in_school_age_children_cyberbullying.pdf</a:t>
            </a:r>
          </a:p>
          <a:p>
            <a:endParaRPr lang="en-GB"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701008"/>
            <a:ext cx="5120752" cy="48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790244"/>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BA55E-5A15-436E-A8C3-DCB566ECEBC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2F07B-CA65-4545-9761-5CBD70570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1912</TotalTime>
  <Words>1901</Words>
  <Application>Microsoft Office PowerPoint</Application>
  <PresentationFormat>On-screen Show (4:3)</PresentationFormat>
  <Paragraphs>181</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Wingdings</vt:lpstr>
      <vt:lpstr>ヒラギノ角ゴ Pro W3</vt:lpstr>
      <vt:lpstr>Office Theme</vt:lpstr>
      <vt:lpstr>New Developments in: evidence and guidance for suicide prevention at transition from school to further and higher education</vt:lpstr>
      <vt:lpstr>Report on Child Suicide 2017</vt:lpstr>
      <vt:lpstr>Key Findings</vt:lpstr>
      <vt:lpstr>Key Findings (2)</vt:lpstr>
      <vt:lpstr>All PHE suicide prevention resources and guidance can be accessed here:</vt:lpstr>
      <vt:lpstr>Risk factors: Self harm</vt:lpstr>
      <vt:lpstr>Self harm resources online</vt:lpstr>
      <vt:lpstr>Risk factors: cyber bullying</vt:lpstr>
      <vt:lpstr>Protective factors: self-harm and cyberbullying </vt:lpstr>
      <vt:lpstr>Rise Above</vt:lpstr>
      <vt:lpstr>Online safety resources</vt:lpstr>
      <vt:lpstr>Rise Above resources</vt:lpstr>
      <vt:lpstr>Housing</vt:lpstr>
      <vt:lpstr>NHS Commissioning</vt:lpstr>
      <vt:lpstr>PowerPoint Presentation</vt:lpstr>
      <vt:lpstr>PowerPoint Presentation</vt:lpstr>
      <vt:lpstr>Vocational training and occupational risk:  a steep social gradient</vt:lpstr>
      <vt:lpstr>Occupational risk:  low skill and skilled trades</vt:lpstr>
      <vt:lpstr>Occupational risk:  health and education</vt:lpstr>
      <vt:lpstr>Occupational risk: culture media and sport managers directors and senior officials </vt:lpstr>
      <vt:lpstr>College Settings</vt:lpstr>
      <vt:lpstr>Association of Colleges Resource Pack</vt:lpstr>
      <vt:lpstr>Self Assessment Tool </vt:lpstr>
      <vt:lpstr>Not by Degrees: Improving student mental health in the UK’s universities</vt:lpstr>
      <vt:lpstr>Not by Degrees: key Findings:</vt:lpstr>
      <vt:lpstr>Universities UK- #stepchange  </vt:lpstr>
      <vt:lpstr>#stepchange</vt:lpstr>
      <vt:lpstr>#stepchange: Whole University Approach</vt:lpstr>
      <vt:lpstr>#stepchange Framework</vt:lpstr>
      <vt:lpstr>PowerPoint Presentation</vt:lpstr>
      <vt:lpstr>Whole school/college additional resources</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Jan Bond</cp:lastModifiedBy>
  <cp:revision>181</cp:revision>
  <dcterms:created xsi:type="dcterms:W3CDTF">2012-10-10T09:02:29Z</dcterms:created>
  <dcterms:modified xsi:type="dcterms:W3CDTF">2019-06-25T11:51:16Z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